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1.xml" ContentType="application/vnd.openxmlformats-officedocument.presentationml.tags+xml"/>
  <Override PartName="/ppt/notesSlides/notesSlide18.xml" ContentType="application/vnd.openxmlformats-officedocument.presentationml.notesSlide+xml"/>
  <Override PartName="/ppt/tags/tag2.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0" r:id="rId2"/>
  </p:sldMasterIdLst>
  <p:notesMasterIdLst>
    <p:notesMasterId r:id="rId45"/>
  </p:notesMasterIdLst>
  <p:sldIdLst>
    <p:sldId id="256" r:id="rId3"/>
    <p:sldId id="257" r:id="rId4"/>
    <p:sldId id="258" r:id="rId5"/>
    <p:sldId id="259" r:id="rId6"/>
    <p:sldId id="260" r:id="rId7"/>
    <p:sldId id="261" r:id="rId8"/>
    <p:sldId id="262" r:id="rId9"/>
    <p:sldId id="263" r:id="rId10"/>
    <p:sldId id="264" r:id="rId11"/>
    <p:sldId id="265" r:id="rId12"/>
    <p:sldId id="266" r:id="rId13"/>
    <p:sldId id="275" r:id="rId14"/>
    <p:sldId id="267" r:id="rId15"/>
    <p:sldId id="268" r:id="rId16"/>
    <p:sldId id="269" r:id="rId17"/>
    <p:sldId id="271" r:id="rId18"/>
    <p:sldId id="272" r:id="rId19"/>
    <p:sldId id="274" r:id="rId20"/>
    <p:sldId id="380" r:id="rId21"/>
    <p:sldId id="278" r:id="rId22"/>
    <p:sldId id="379" r:id="rId23"/>
    <p:sldId id="460" r:id="rId24"/>
    <p:sldId id="461" r:id="rId25"/>
    <p:sldId id="454" r:id="rId26"/>
    <p:sldId id="459" r:id="rId27"/>
    <p:sldId id="456" r:id="rId28"/>
    <p:sldId id="457" r:id="rId29"/>
    <p:sldId id="458" r:id="rId30"/>
    <p:sldId id="462" r:id="rId31"/>
    <p:sldId id="381" r:id="rId32"/>
    <p:sldId id="385" r:id="rId33"/>
    <p:sldId id="467" r:id="rId34"/>
    <p:sldId id="468" r:id="rId35"/>
    <p:sldId id="382" r:id="rId36"/>
    <p:sldId id="386" r:id="rId37"/>
    <p:sldId id="383" r:id="rId38"/>
    <p:sldId id="384" r:id="rId39"/>
    <p:sldId id="463" r:id="rId40"/>
    <p:sldId id="464" r:id="rId41"/>
    <p:sldId id="465" r:id="rId42"/>
    <p:sldId id="323" r:id="rId43"/>
    <p:sldId id="466" r:id="rId44"/>
  </p:sldIdLst>
  <p:sldSz cx="12192000" cy="6858000"/>
  <p:notesSz cx="6858000" cy="9144000"/>
  <p:defaultTextStyle>
    <a:defPPr>
      <a:defRPr lang="en-US"/>
    </a:defPPr>
    <a:lvl1pPr marL="0" indent="0" algn="l" defTabSz="914400">
      <a:defRPr sz="1800" kern="1200">
        <a:solidFill>
          <a:schemeClr val="tx1"/>
        </a:solidFill>
        <a:latin typeface="+mn-lt"/>
        <a:ea typeface="+mn-ea"/>
        <a:cs typeface="+mn-cs"/>
      </a:defRPr>
    </a:lvl1pPr>
    <a:lvl2pPr marL="457200" indent="0" algn="l" defTabSz="914400">
      <a:defRPr sz="1800" kern="1200">
        <a:solidFill>
          <a:schemeClr val="tx1"/>
        </a:solidFill>
        <a:latin typeface="+mn-lt"/>
        <a:ea typeface="+mn-ea"/>
        <a:cs typeface="+mn-cs"/>
      </a:defRPr>
    </a:lvl2pPr>
    <a:lvl3pPr marL="914400" indent="0" algn="l" defTabSz="914400">
      <a:defRPr sz="1800" kern="1200">
        <a:solidFill>
          <a:schemeClr val="tx1"/>
        </a:solidFill>
        <a:latin typeface="+mn-lt"/>
        <a:ea typeface="+mn-ea"/>
        <a:cs typeface="+mn-cs"/>
      </a:defRPr>
    </a:lvl3pPr>
    <a:lvl4pPr marL="1371600" indent="0" algn="l" defTabSz="914400">
      <a:defRPr sz="1800" kern="1200">
        <a:solidFill>
          <a:schemeClr val="tx1"/>
        </a:solidFill>
        <a:latin typeface="+mn-lt"/>
        <a:ea typeface="+mn-ea"/>
        <a:cs typeface="+mn-cs"/>
      </a:defRPr>
    </a:lvl4pPr>
    <a:lvl5pPr marL="1828800" indent="0" algn="l" defTabSz="914400">
      <a:defRPr sz="1800" kern="1200">
        <a:solidFill>
          <a:schemeClr val="tx1"/>
        </a:solidFill>
        <a:latin typeface="+mn-lt"/>
        <a:ea typeface="+mn-ea"/>
        <a:cs typeface="+mn-cs"/>
      </a:defRPr>
    </a:lvl5pPr>
    <a:lvl6pPr marL="2286000" indent="0" algn="l" defTabSz="914400">
      <a:defRPr sz="1800" kern="1200">
        <a:solidFill>
          <a:schemeClr val="tx1"/>
        </a:solidFill>
        <a:latin typeface="+mn-lt"/>
        <a:ea typeface="+mn-ea"/>
        <a:cs typeface="+mn-cs"/>
      </a:defRPr>
    </a:lvl6pPr>
    <a:lvl7pPr marL="2743200" indent="0" algn="l" defTabSz="914400">
      <a:defRPr sz="1800" kern="1200">
        <a:solidFill>
          <a:schemeClr val="tx1"/>
        </a:solidFill>
        <a:latin typeface="+mn-lt"/>
        <a:ea typeface="+mn-ea"/>
        <a:cs typeface="+mn-cs"/>
      </a:defRPr>
    </a:lvl7pPr>
    <a:lvl8pPr marL="3200400" indent="0" algn="l" defTabSz="914400">
      <a:defRPr sz="1800" kern="1200">
        <a:solidFill>
          <a:schemeClr val="tx1"/>
        </a:solidFill>
        <a:latin typeface="+mn-lt"/>
        <a:ea typeface="+mn-ea"/>
        <a:cs typeface="+mn-cs"/>
      </a:defRPr>
    </a:lvl8pPr>
    <a:lvl9pPr marL="3657600" indent="0" algn="l" defTabSz="914400">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1" d="100"/>
          <a:sy n="101" d="100"/>
        </p:scale>
        <p:origin x="990"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theme" Target="theme/theme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presProps" Target="presProps.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639948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1A93E7-5BA6-E7BC-27E2-5F94D18E5701}"/>
            </a:ext>
          </a:extLst>
        </p:cNvPr>
        <p:cNvGrpSpPr/>
        <p:nvPr/>
      </p:nvGrpSpPr>
      <p:grpSpPr>
        <a:xfrm>
          <a:off x="0" y="0"/>
          <a:ext cx="0" cy="0"/>
          <a:chOff x="0" y="0"/>
          <a:chExt cx="0" cy="0"/>
        </a:xfrm>
      </p:grpSpPr>
      <p:sp>
        <p:nvSpPr>
          <p:cNvPr id="41986" name="Slide Image Placeholder 1">
            <a:extLst>
              <a:ext uri="{FF2B5EF4-FFF2-40B4-BE49-F238E27FC236}">
                <a16:creationId xmlns:a16="http://schemas.microsoft.com/office/drawing/2014/main" id="{3923F7FD-1EBC-E89F-13C4-8D5DA111C97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Notes Placeholder 2">
            <a:extLst>
              <a:ext uri="{FF2B5EF4-FFF2-40B4-BE49-F238E27FC236}">
                <a16:creationId xmlns:a16="http://schemas.microsoft.com/office/drawing/2014/main" id="{60194A91-84E2-7D57-67C5-8233C21C53B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When I first started handling serious vehicle accident claims, my first accident </a:t>
            </a:r>
            <a:r>
              <a:rPr lang="en-US" altLang="en-US" dirty="0" err="1"/>
              <a:t>invoving</a:t>
            </a:r>
            <a:r>
              <a:rPr lang="en-US" altLang="en-US" dirty="0"/>
              <a:t> a fatality was a youth group traveling to an event in an 11-15 passenger van. The driver of the van was one of the youth and she died of crush asphyxiation. The other front seat passenger was paralyzed. The girls were so badly injured, they were originally misidentified. The remaining passengers sustained less severe injuries but were scarred by watching their friend pass away.</a:t>
            </a:r>
          </a:p>
        </p:txBody>
      </p:sp>
      <p:sp>
        <p:nvSpPr>
          <p:cNvPr id="41988" name="Slide Number Placeholder 3">
            <a:extLst>
              <a:ext uri="{FF2B5EF4-FFF2-40B4-BE49-F238E27FC236}">
                <a16:creationId xmlns:a16="http://schemas.microsoft.com/office/drawing/2014/main" id="{D905E977-FE3C-3EF0-1C5C-95AAFEDF977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0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0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0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000" b="1">
                <a:solidFill>
                  <a:schemeClr val="tx1"/>
                </a:solidFill>
                <a:latin typeface="Comic Sans MS" panose="030F0702030302020204" pitchFamily="66"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B3ADD665-7700-49CA-A0F0-07A4B4EFB20A}" type="slidenum">
              <a:rPr kumimoji="0" lang="en-US" altLang="en-US" sz="1200" b="1" i="0" u="none" strike="noStrike" kern="1200" cap="none" spc="0" normalizeH="0" baseline="0" noProof="0">
                <a:ln>
                  <a:noFill/>
                </a:ln>
                <a:solidFill>
                  <a:prstClr val="black"/>
                </a:solidFill>
                <a:effectLst/>
                <a:uLnTx/>
                <a:uFillTx/>
                <a:latin typeface="Comic Sans MS" panose="030F0702030302020204" pitchFamily="66"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27</a:t>
            </a:fld>
            <a:endParaRPr kumimoji="0" lang="en-US" altLang="en-US" sz="1200" b="1" i="0" u="none" strike="noStrike" kern="1200" cap="none" spc="0" normalizeH="0" baseline="0" noProof="0">
              <a:ln>
                <a:noFill/>
              </a:ln>
              <a:solidFill>
                <a:prstClr val="black"/>
              </a:solidFill>
              <a:effectLst/>
              <a:uLnTx/>
              <a:uFillTx/>
              <a:latin typeface="Comic Sans MS" panose="030F0702030302020204" pitchFamily="66" charset="0"/>
              <a:ea typeface="+mn-ea"/>
              <a:cs typeface="+mn-cs"/>
            </a:endParaRPr>
          </a:p>
        </p:txBody>
      </p:sp>
    </p:spTree>
    <p:extLst>
      <p:ext uri="{BB962C8B-B14F-4D97-AF65-F5344CB8AC3E}">
        <p14:creationId xmlns:p14="http://schemas.microsoft.com/office/powerpoint/2010/main" val="4693598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58812F-2A74-8F4F-E55E-5E99D355EA3A}"/>
            </a:ext>
          </a:extLst>
        </p:cNvPr>
        <p:cNvGrpSpPr/>
        <p:nvPr/>
      </p:nvGrpSpPr>
      <p:grpSpPr>
        <a:xfrm>
          <a:off x="0" y="0"/>
          <a:ext cx="0" cy="0"/>
          <a:chOff x="0" y="0"/>
          <a:chExt cx="0" cy="0"/>
        </a:xfrm>
      </p:grpSpPr>
      <p:sp>
        <p:nvSpPr>
          <p:cNvPr id="46082" name="Slide Image Placeholder 1">
            <a:extLst>
              <a:ext uri="{FF2B5EF4-FFF2-40B4-BE49-F238E27FC236}">
                <a16:creationId xmlns:a16="http://schemas.microsoft.com/office/drawing/2014/main" id="{CFB8C978-E985-68EA-BE93-F366D2D23BE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Notes Placeholder 2">
            <a:extLst>
              <a:ext uri="{FF2B5EF4-FFF2-40B4-BE49-F238E27FC236}">
                <a16:creationId xmlns:a16="http://schemas.microsoft.com/office/drawing/2014/main" id="{1032B764-6C38-E948-2713-AD9C5F73403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6084" name="Slide Number Placeholder 3">
            <a:extLst>
              <a:ext uri="{FF2B5EF4-FFF2-40B4-BE49-F238E27FC236}">
                <a16:creationId xmlns:a16="http://schemas.microsoft.com/office/drawing/2014/main" id="{4E4985E0-A318-CE1D-471F-4BFBAF2359B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b="1">
                <a:solidFill>
                  <a:schemeClr val="tx1"/>
                </a:solidFill>
                <a:latin typeface="Comic Sans MS" panose="030F0702030302020204" pitchFamily="66" charset="0"/>
              </a:defRPr>
            </a:lvl1pPr>
            <a:lvl2pPr marL="742950" indent="-285750">
              <a:defRPr sz="2000" b="1">
                <a:solidFill>
                  <a:schemeClr val="tx1"/>
                </a:solidFill>
                <a:latin typeface="Comic Sans MS" panose="030F0702030302020204" pitchFamily="66" charset="0"/>
              </a:defRPr>
            </a:lvl2pPr>
            <a:lvl3pPr marL="1143000" indent="-228600">
              <a:defRPr sz="2000" b="1">
                <a:solidFill>
                  <a:schemeClr val="tx1"/>
                </a:solidFill>
                <a:latin typeface="Comic Sans MS" panose="030F0702030302020204" pitchFamily="66" charset="0"/>
              </a:defRPr>
            </a:lvl3pPr>
            <a:lvl4pPr marL="1600200" indent="-228600">
              <a:defRPr sz="2000" b="1">
                <a:solidFill>
                  <a:schemeClr val="tx1"/>
                </a:solidFill>
                <a:latin typeface="Comic Sans MS" panose="030F0702030302020204" pitchFamily="66" charset="0"/>
              </a:defRPr>
            </a:lvl4pPr>
            <a:lvl5pPr marL="2057400" indent="-228600">
              <a:defRPr sz="2000" b="1">
                <a:solidFill>
                  <a:schemeClr val="tx1"/>
                </a:solidFill>
                <a:latin typeface="Comic Sans MS" panose="030F0702030302020204" pitchFamily="66" charset="0"/>
              </a:defRPr>
            </a:lvl5pPr>
            <a:lvl6pPr marL="2514600" indent="-228600" eaLnBrk="0" fontAlgn="base" hangingPunct="0">
              <a:spcBef>
                <a:spcPct val="0"/>
              </a:spcBef>
              <a:spcAft>
                <a:spcPct val="0"/>
              </a:spcAft>
              <a:defRPr sz="2000" b="1">
                <a:solidFill>
                  <a:schemeClr val="tx1"/>
                </a:solidFill>
                <a:latin typeface="Comic Sans MS" panose="030F0702030302020204" pitchFamily="66" charset="0"/>
              </a:defRPr>
            </a:lvl6pPr>
            <a:lvl7pPr marL="2971800" indent="-228600" eaLnBrk="0" fontAlgn="base" hangingPunct="0">
              <a:spcBef>
                <a:spcPct val="0"/>
              </a:spcBef>
              <a:spcAft>
                <a:spcPct val="0"/>
              </a:spcAft>
              <a:defRPr sz="2000" b="1">
                <a:solidFill>
                  <a:schemeClr val="tx1"/>
                </a:solidFill>
                <a:latin typeface="Comic Sans MS" panose="030F0702030302020204" pitchFamily="66" charset="0"/>
              </a:defRPr>
            </a:lvl7pPr>
            <a:lvl8pPr marL="3429000" indent="-228600" eaLnBrk="0" fontAlgn="base" hangingPunct="0">
              <a:spcBef>
                <a:spcPct val="0"/>
              </a:spcBef>
              <a:spcAft>
                <a:spcPct val="0"/>
              </a:spcAft>
              <a:defRPr sz="2000" b="1">
                <a:solidFill>
                  <a:schemeClr val="tx1"/>
                </a:solidFill>
                <a:latin typeface="Comic Sans MS" panose="030F0702030302020204" pitchFamily="66" charset="0"/>
              </a:defRPr>
            </a:lvl8pPr>
            <a:lvl9pPr marL="3886200" indent="-228600" eaLnBrk="0" fontAlgn="base" hangingPunct="0">
              <a:spcBef>
                <a:spcPct val="0"/>
              </a:spcBef>
              <a:spcAft>
                <a:spcPct val="0"/>
              </a:spcAft>
              <a:defRPr sz="2000" b="1">
                <a:solidFill>
                  <a:schemeClr val="tx1"/>
                </a:solidFill>
                <a:latin typeface="Comic Sans MS" panose="030F0702030302020204" pitchFamily="66"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02569227-ADA6-46FC-80F6-A1CA99F51C75}" type="slidenum">
              <a:rPr kumimoji="0" lang="en-US" altLang="en-US" sz="1200" b="1" i="0" u="none" strike="noStrike" kern="1200" cap="none" spc="0" normalizeH="0" baseline="0" noProof="0">
                <a:ln>
                  <a:noFill/>
                </a:ln>
                <a:solidFill>
                  <a:prstClr val="black"/>
                </a:solidFill>
                <a:effectLst/>
                <a:uLnTx/>
                <a:uFillTx/>
                <a:latin typeface="Comic Sans MS" panose="030F0702030302020204" pitchFamily="66"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a:t>
            </a:fld>
            <a:endParaRPr kumimoji="0" lang="en-US" altLang="en-US" sz="1200" b="1" i="0" u="none" strike="noStrike" kern="1200" cap="none" spc="0" normalizeH="0" baseline="0" noProof="0">
              <a:ln>
                <a:noFill/>
              </a:ln>
              <a:solidFill>
                <a:prstClr val="black"/>
              </a:solidFill>
              <a:effectLst/>
              <a:uLnTx/>
              <a:uFillTx/>
              <a:latin typeface="Comic Sans MS" panose="030F0702030302020204" pitchFamily="66" charset="0"/>
              <a:ea typeface="+mn-ea"/>
              <a:cs typeface="+mn-cs"/>
            </a:endParaRPr>
          </a:p>
        </p:txBody>
      </p:sp>
    </p:spTree>
    <p:extLst>
      <p:ext uri="{BB962C8B-B14F-4D97-AF65-F5344CB8AC3E}">
        <p14:creationId xmlns:p14="http://schemas.microsoft.com/office/powerpoint/2010/main" val="11850377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8F6C8C8-0A2A-4C6C-887E-4E13575B051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567794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7"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sz="1800"/>
          </a:p>
        </p:txBody>
      </p:sp>
      <p:sp>
        <p:nvSpPr>
          <p:cNvPr id="8" name="Rectangle 7"/>
          <p:cNvSpPr/>
          <p:nvPr/>
        </p:nvSpPr>
        <p:spPr>
          <a:xfrm>
            <a:off x="17"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sz="1800"/>
          </a:p>
        </p:txBody>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95AF4EE-B973-49F8-842C-EF9955581534}"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A3CF98-DAE5-42D3-9E9A-BA963B2E5071}" type="slidenum">
              <a:rPr lang="en-US" smtClean="0"/>
              <a:t>‹#›</a:t>
            </a:fld>
            <a:endParaRPr lang="en-US"/>
          </a:p>
        </p:txBody>
      </p:sp>
      <p:cxnSp>
        <p:nvCxnSpPr>
          <p:cNvPr id="9" name="Straight Connector 8"/>
          <p:cNvCxnSpPr/>
          <p:nvPr/>
        </p:nvCxnSpPr>
        <p:spPr>
          <a:xfrm>
            <a:off x="1207659"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331076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95AF4EE-B973-49F8-842C-EF9955581534}"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A3CF98-DAE5-42D3-9E9A-BA963B2E5071}" type="slidenum">
              <a:rPr lang="en-US" smtClean="0"/>
              <a:t>‹#›</a:t>
            </a:fld>
            <a:endParaRPr lang="en-US"/>
          </a:p>
        </p:txBody>
      </p:sp>
    </p:spTree>
    <p:extLst>
      <p:ext uri="{BB962C8B-B14F-4D97-AF65-F5344CB8AC3E}">
        <p14:creationId xmlns:p14="http://schemas.microsoft.com/office/powerpoint/2010/main" val="24848535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7"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7"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95AF4EE-B973-49F8-842C-EF9955581534}"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A3CF98-DAE5-42D3-9E9A-BA963B2E5071}" type="slidenum">
              <a:rPr lang="en-US" smtClean="0"/>
              <a:t>‹#›</a:t>
            </a:fld>
            <a:endParaRPr lang="en-US"/>
          </a:p>
        </p:txBody>
      </p:sp>
      <p:cxnSp>
        <p:nvCxnSpPr>
          <p:cNvPr id="9" name="Straight Connector 8"/>
          <p:cNvCxnSpPr/>
          <p:nvPr/>
        </p:nvCxnSpPr>
        <p:spPr>
          <a:xfrm>
            <a:off x="1207659"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995832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5"/>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7"/>
            <a:ext cx="4937760" cy="40233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95AF4EE-B973-49F8-842C-EF9955581534}" type="datetimeFigureOut">
              <a:rPr lang="en-US" smtClean="0"/>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A3CF98-DAE5-42D3-9E9A-BA963B2E5071}" type="slidenum">
              <a:rPr lang="en-US" smtClean="0"/>
              <a:t>‹#›</a:t>
            </a:fld>
            <a:endParaRPr lang="en-US"/>
          </a:p>
        </p:txBody>
      </p:sp>
    </p:spTree>
    <p:extLst>
      <p:ext uri="{BB962C8B-B14F-4D97-AF65-F5344CB8AC3E}">
        <p14:creationId xmlns:p14="http://schemas.microsoft.com/office/powerpoint/2010/main" val="6715875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5"/>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95AF4EE-B973-49F8-842C-EF9955581534}" type="datetimeFigureOut">
              <a:rPr lang="en-US" smtClean="0"/>
              <a:t>9/16/2026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EA3CF98-DAE5-42D3-9E9A-BA963B2E5071}" type="slidenum">
              <a:rPr lang="en-US" smtClean="0"/>
              <a:t>‹#›</a:t>
            </a:fld>
            <a:endParaRPr lang="en-US"/>
          </a:p>
        </p:txBody>
      </p:sp>
    </p:spTree>
    <p:extLst>
      <p:ext uri="{BB962C8B-B14F-4D97-AF65-F5344CB8AC3E}">
        <p14:creationId xmlns:p14="http://schemas.microsoft.com/office/powerpoint/2010/main" val="24369851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95AF4EE-B973-49F8-842C-EF9955581534}" type="datetimeFigureOut">
              <a:rPr lang="en-US" smtClean="0"/>
              <a:t>9/16/2026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EA3CF98-DAE5-42D3-9E9A-BA963B2E5071}" type="slidenum">
              <a:rPr lang="en-US" smtClean="0"/>
              <a:t>‹#›</a:t>
            </a:fld>
            <a:endParaRPr lang="en-US"/>
          </a:p>
        </p:txBody>
      </p:sp>
    </p:spTree>
    <p:extLst>
      <p:ext uri="{BB962C8B-B14F-4D97-AF65-F5344CB8AC3E}">
        <p14:creationId xmlns:p14="http://schemas.microsoft.com/office/powerpoint/2010/main" val="41342899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7"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sz="1800"/>
          </a:p>
        </p:txBody>
      </p:sp>
      <p:sp>
        <p:nvSpPr>
          <p:cNvPr id="6" name="Rectangle 5"/>
          <p:cNvSpPr/>
          <p:nvPr/>
        </p:nvSpPr>
        <p:spPr>
          <a:xfrm>
            <a:off x="17"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sz="1800"/>
          </a:p>
        </p:txBody>
      </p:sp>
      <p:sp>
        <p:nvSpPr>
          <p:cNvPr id="7" name="Date Placeholder 6"/>
          <p:cNvSpPr>
            <a:spLocks noGrp="1"/>
          </p:cNvSpPr>
          <p:nvPr>
            <p:ph type="dt" sz="half" idx="10"/>
          </p:nvPr>
        </p:nvSpPr>
        <p:spPr/>
        <p:txBody>
          <a:bodyPr/>
          <a:lstStyle/>
          <a:p>
            <a:fld id="{E95AF4EE-B973-49F8-842C-EF9955581534}" type="datetimeFigureOut">
              <a:rPr lang="en-US" smtClean="0"/>
              <a:t>9/16/2026</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0EA3CF98-DAE5-42D3-9E9A-BA963B2E5071}" type="slidenum">
              <a:rPr lang="en-US" smtClean="0"/>
              <a:t>‹#›</a:t>
            </a:fld>
            <a:endParaRPr lang="en-US"/>
          </a:p>
        </p:txBody>
      </p:sp>
    </p:spTree>
    <p:extLst>
      <p:ext uri="{BB962C8B-B14F-4D97-AF65-F5344CB8AC3E}">
        <p14:creationId xmlns:p14="http://schemas.microsoft.com/office/powerpoint/2010/main" val="10451063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8"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613650" y="731520"/>
            <a:ext cx="6679191"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3" y="6459787"/>
            <a:ext cx="2618511" cy="365125"/>
          </a:xfrm>
        </p:spPr>
        <p:txBody>
          <a:bodyPr/>
          <a:lstStyle>
            <a:lvl1pPr algn="l">
              <a:defRPr/>
            </a:lvl1pPr>
          </a:lstStyle>
          <a:p>
            <a:fld id="{E95AF4EE-B973-49F8-842C-EF9955581534}" type="datetimeFigureOut">
              <a:rPr lang="en-US" smtClean="0"/>
              <a:t>9/16/2026</a:t>
            </a:fld>
            <a:endParaRPr lang="en-US"/>
          </a:p>
        </p:txBody>
      </p:sp>
      <p:sp>
        <p:nvSpPr>
          <p:cNvPr id="6" name="Footer Placeholder 5"/>
          <p:cNvSpPr>
            <a:spLocks noGrp="1"/>
          </p:cNvSpPr>
          <p:nvPr>
            <p:ph type="ftr" sz="quarter" idx="11"/>
          </p:nvPr>
        </p:nvSpPr>
        <p:spPr>
          <a:xfrm>
            <a:off x="4800600" y="6459787"/>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0EA3CF98-DAE5-42D3-9E9A-BA963B2E5071}" type="slidenum">
              <a:rPr lang="en-US" smtClean="0"/>
              <a:t>‹#›</a:t>
            </a:fld>
            <a:endParaRPr lang="en-US"/>
          </a:p>
        </p:txBody>
      </p:sp>
    </p:spTree>
    <p:extLst>
      <p:ext uri="{BB962C8B-B14F-4D97-AF65-F5344CB8AC3E}">
        <p14:creationId xmlns:p14="http://schemas.microsoft.com/office/powerpoint/2010/main" val="4005868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1"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7"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9360" cy="822960"/>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7"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79" y="5907024"/>
            <a:ext cx="1011936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95AF4EE-B973-49F8-842C-EF9955581534}" type="datetimeFigureOut">
              <a:rPr lang="en-US" smtClean="0"/>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A3CF98-DAE5-42D3-9E9A-BA963B2E5071}" type="slidenum">
              <a:rPr lang="en-US" smtClean="0"/>
              <a:t>‹#›</a:t>
            </a:fld>
            <a:endParaRPr lang="en-US"/>
          </a:p>
        </p:txBody>
      </p:sp>
    </p:spTree>
    <p:extLst>
      <p:ext uri="{BB962C8B-B14F-4D97-AF65-F5344CB8AC3E}">
        <p14:creationId xmlns:p14="http://schemas.microsoft.com/office/powerpoint/2010/main" val="41103448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95AF4EE-B973-49F8-842C-EF9955581534}"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A3CF98-DAE5-42D3-9E9A-BA963B2E5071}" type="slidenum">
              <a:rPr lang="en-US" smtClean="0"/>
              <a:t>‹#›</a:t>
            </a:fld>
            <a:endParaRPr lang="en-US"/>
          </a:p>
        </p:txBody>
      </p:sp>
    </p:spTree>
    <p:extLst>
      <p:ext uri="{BB962C8B-B14F-4D97-AF65-F5344CB8AC3E}">
        <p14:creationId xmlns:p14="http://schemas.microsoft.com/office/powerpoint/2010/main" val="6915713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7"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7"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1" y="414780"/>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414779"/>
            <a:ext cx="7734300" cy="5757420"/>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95AF4EE-B973-49F8-842C-EF9955581534}"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A3CF98-DAE5-42D3-9E9A-BA963B2E5071}" type="slidenum">
              <a:rPr lang="en-US" smtClean="0"/>
              <a:t>‹#›</a:t>
            </a:fld>
            <a:endParaRPr lang="en-US"/>
          </a:p>
        </p:txBody>
      </p:sp>
    </p:spTree>
    <p:extLst>
      <p:ext uri="{BB962C8B-B14F-4D97-AF65-F5344CB8AC3E}">
        <p14:creationId xmlns:p14="http://schemas.microsoft.com/office/powerpoint/2010/main" val="4162489491"/>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53651473"/>
      </p:ext>
    </p:extLst>
  </p:cSld>
  <p:clrMap bg1="lt1" tx1="dk1" bg2="lt2" tx2="dk2" accent1="accent1" accent2="accent2" accent3="accent3" accent4="accent4" accent5="accent5" accent6="accent6" hlink="hlink" folHlink="folHlink"/>
  <p:sldLayoutIdLst>
    <p:sldLayoutId id="2147483649" r:id="rId1"/>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sz="1800"/>
          </a:p>
        </p:txBody>
      </p:sp>
      <p:sp>
        <p:nvSpPr>
          <p:cNvPr id="9" name="Rectangle 8"/>
          <p:cNvSpPr/>
          <p:nvPr/>
        </p:nvSpPr>
        <p:spPr>
          <a:xfrm>
            <a:off x="1" y="6334316"/>
            <a:ext cx="12192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sz="1800"/>
          </a:p>
        </p:txBody>
      </p:sp>
      <p:sp>
        <p:nvSpPr>
          <p:cNvPr id="2" name="Title Placeholder 1"/>
          <p:cNvSpPr>
            <a:spLocks noGrp="1"/>
          </p:cNvSpPr>
          <p:nvPr>
            <p:ph type="title"/>
          </p:nvPr>
        </p:nvSpPr>
        <p:spPr>
          <a:xfrm>
            <a:off x="1097280" y="286605"/>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79" y="1845734"/>
            <a:ext cx="10058401"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2" y="6459787"/>
            <a:ext cx="2472271" cy="365125"/>
          </a:xfrm>
          <a:prstGeom prst="rect">
            <a:avLst/>
          </a:prstGeom>
        </p:spPr>
        <p:txBody>
          <a:bodyPr vert="horz" lIns="91440" tIns="45720" rIns="91440" bIns="45720" rtlCol="0" anchor="ctr"/>
          <a:lstStyle>
            <a:lvl1pPr algn="l">
              <a:defRPr sz="900">
                <a:solidFill>
                  <a:srgbClr val="FFFFFF"/>
                </a:solidFill>
              </a:defRPr>
            </a:lvl1pPr>
          </a:lstStyle>
          <a:p>
            <a:fld id="{E95AF4EE-B973-49F8-842C-EF9955581534}" type="datetimeFigureOut">
              <a:rPr lang="en-US" smtClean="0"/>
              <a:t>9/16/2026</a:t>
            </a:fld>
            <a:endParaRPr lang="en-US"/>
          </a:p>
        </p:txBody>
      </p:sp>
      <p:sp>
        <p:nvSpPr>
          <p:cNvPr id="5" name="Footer Placeholder 4"/>
          <p:cNvSpPr>
            <a:spLocks noGrp="1"/>
          </p:cNvSpPr>
          <p:nvPr>
            <p:ph type="ftr" sz="quarter" idx="3"/>
          </p:nvPr>
        </p:nvSpPr>
        <p:spPr>
          <a:xfrm>
            <a:off x="3686186" y="6459787"/>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60" y="6459787"/>
            <a:ext cx="1312025" cy="365125"/>
          </a:xfrm>
          <a:prstGeom prst="rect">
            <a:avLst/>
          </a:prstGeom>
        </p:spPr>
        <p:txBody>
          <a:bodyPr vert="horz" lIns="91440" tIns="45720" rIns="91440" bIns="45720" rtlCol="0" anchor="ctr"/>
          <a:lstStyle>
            <a:lvl1pPr algn="r">
              <a:defRPr sz="1050">
                <a:solidFill>
                  <a:srgbClr val="FFFFFF"/>
                </a:solidFill>
              </a:defRPr>
            </a:lvl1pPr>
          </a:lstStyle>
          <a:p>
            <a:fld id="{0EA3CF98-DAE5-42D3-9E9A-BA963B2E5071}"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9335631"/>
      </p:ext>
    </p:extLst>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hyperlink" Target="mailto:apenka@catholicmutual.org" TargetMode="External"/><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mailto:dbianchette@catholicmutual.org" TargetMode="External"/><Relationship Id="rId2" Type="http://schemas.openxmlformats.org/officeDocument/2006/relationships/hyperlink" Target="mailto:dheino@catholicmutual.org" TargetMode="Externa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3.xml"/><Relationship Id="rId1" Type="http://schemas.openxmlformats.org/officeDocument/2006/relationships/tags" Target="../tags/tag1.xml"/></Relationships>
</file>

<file path=ppt/slides/_rels/slide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8.xml"/><Relationship Id="rId6" Type="http://schemas.openxmlformats.org/officeDocument/2006/relationships/image" Target="../media/image13.jpeg"/><Relationship Id="rId5" Type="http://schemas.openxmlformats.org/officeDocument/2006/relationships/image" Target="../media/image12.png"/><Relationship Id="rId4" Type="http://schemas.openxmlformats.org/officeDocument/2006/relationships/image" Target="../media/image11.jpe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8.xml"/><Relationship Id="rId1" Type="http://schemas.openxmlformats.org/officeDocument/2006/relationships/tags" Target="../tags/tag2.xml"/><Relationship Id="rId5" Type="http://schemas.openxmlformats.org/officeDocument/2006/relationships/image" Target="../media/image5.png"/><Relationship Id="rId4" Type="http://schemas.openxmlformats.org/officeDocument/2006/relationships/image" Target="../media/image14.jpeg"/></Relationships>
</file>

<file path=ppt/slides/_rels/slide2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mailto:boilinsp@travelers.com" TargetMode="Externa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3F7FC8"/>
        </a:solidFill>
        <a:effectLst/>
      </p:bgPr>
    </p:bg>
    <p:spTree>
      <p:nvGrpSpPr>
        <p:cNvPr id="1" name=""/>
        <p:cNvGrpSpPr/>
        <p:nvPr/>
      </p:nvGrpSpPr>
      <p:grpSpPr>
        <a:xfrm>
          <a:off x="0" y="0"/>
          <a:ext cx="0" cy="0"/>
          <a:chOff x="0" y="0"/>
          <a:chExt cx="0" cy="0"/>
        </a:xfrm>
      </p:grpSpPr>
      <p:sp>
        <p:nvSpPr>
          <p:cNvPr id="8" name="Straight Connector 7">
            <a:extLst>
              <a:ext uri="{FF2B5EF4-FFF2-40B4-BE49-F238E27FC236}">
                <a16:creationId xmlns:a16="http://schemas.microsoft.com/office/drawing/2014/main" id="{8C8C3C10-D98F-402D-B2E8-6DCB840FC37F}"/>
              </a:ext>
            </a:extLst>
          </p:cNvPr>
          <p:cNvSpPr>
            <a:spLocks noGrp="1"/>
          </p:cNvSpPr>
          <p:nvPr/>
        </p:nvSpPr>
        <p:spPr>
          <a:xfrm>
            <a:off x="838200" y="685800"/>
            <a:ext cx="10515600" cy="0"/>
          </a:xfrm>
          <a:prstGeom prst="line">
            <a:avLst/>
          </a:prstGeom>
          <a:noFill/>
          <a:ln w="28575">
            <a:solidFill>
              <a:srgbClr val="D87368"/>
            </a:solidFill>
            <a:prstDash val="solid"/>
          </a:ln>
        </p:spPr>
        <p:txBody>
          <a:bodyPr/>
          <a:lstStyle/>
          <a:p>
            <a:endParaRPr lang="en-US"/>
          </a:p>
        </p:txBody>
      </p:sp>
      <p:sp>
        <p:nvSpPr>
          <p:cNvPr id="2" name="Rectangle 1">
            <a:extLst>
              <a:ext uri="{FF2B5EF4-FFF2-40B4-BE49-F238E27FC236}">
                <a16:creationId xmlns:a16="http://schemas.microsoft.com/office/drawing/2014/main" id="{8DB455A7-D66C-49DE-B3C5-BE71656803F9}"/>
              </a:ext>
            </a:extLst>
          </p:cNvPr>
          <p:cNvSpPr>
            <a:spLocks noGrp="1"/>
          </p:cNvSpPr>
          <p:nvPr/>
        </p:nvSpPr>
        <p:spPr>
          <a:xfrm>
            <a:off x="838200" y="895350"/>
            <a:ext cx="2857500" cy="247650"/>
          </a:xfrm>
          <a:prstGeom prst="rect">
            <a:avLst/>
          </a:prstGeom>
          <a:noFill/>
          <a:ln w="0">
            <a:noFill/>
            <a:prstDash val="solid"/>
          </a:ln>
        </p:spPr>
        <p:txBody>
          <a:bodyPr wrap="square" lIns="0" tIns="0" rIns="0" bIns="0" anchor="t">
            <a:noAutofit/>
          </a:bodyPr>
          <a:lstStyle/>
          <a:p>
            <a:pPr algn="l">
              <a:lnSpc>
                <a:spcPct val="105000"/>
              </a:lnSpc>
              <a:buNone/>
              <a:defRPr sz="1425" b="1" i="0">
                <a:solidFill>
                  <a:srgbClr val="E8D6AA"/>
                </a:solidFill>
                <a:latin typeface="Aptos"/>
                <a:ea typeface="Aptos"/>
                <a:cs typeface="Aptos"/>
              </a:defRPr>
            </a:pPr>
            <a:r>
              <a:rPr lang="en-US" sz="1425" b="1" i="0" dirty="0">
                <a:solidFill>
                  <a:srgbClr val="B9D5F0"/>
                </a:solidFill>
                <a:latin typeface="Aptos"/>
                <a:ea typeface="Aptos"/>
                <a:cs typeface="Aptos"/>
              </a:rPr>
              <a:t>CLAIMS TRAINING</a:t>
            </a:r>
          </a:p>
        </p:txBody>
      </p:sp>
      <p:sp>
        <p:nvSpPr>
          <p:cNvPr id="3" name="Rectangle 2">
            <a:extLst>
              <a:ext uri="{FF2B5EF4-FFF2-40B4-BE49-F238E27FC236}">
                <a16:creationId xmlns:a16="http://schemas.microsoft.com/office/drawing/2014/main" id="{D34DF44B-68EF-457C-B5C7-912BAF03B1B1}"/>
              </a:ext>
            </a:extLst>
          </p:cNvPr>
          <p:cNvSpPr>
            <a:spLocks noGrp="1"/>
          </p:cNvSpPr>
          <p:nvPr/>
        </p:nvSpPr>
        <p:spPr>
          <a:xfrm>
            <a:off x="838200" y="1676400"/>
            <a:ext cx="9810750" cy="1676400"/>
          </a:xfrm>
          <a:prstGeom prst="rect">
            <a:avLst/>
          </a:prstGeom>
          <a:noFill/>
          <a:ln w="0">
            <a:noFill/>
            <a:prstDash val="solid"/>
          </a:ln>
        </p:spPr>
        <p:txBody>
          <a:bodyPr wrap="square" lIns="0" tIns="0" rIns="0" bIns="0" anchor="t">
            <a:normAutofit fontScale="93537"/>
          </a:bodyPr>
          <a:lstStyle/>
          <a:p>
            <a:pPr algn="l">
              <a:lnSpc>
                <a:spcPct val="92000"/>
              </a:lnSpc>
              <a:buNone/>
              <a:defRPr sz="4950" b="1" i="0">
                <a:solidFill>
                  <a:srgbClr val="FFFFFF"/>
                </a:solidFill>
                <a:latin typeface="Georgia"/>
                <a:ea typeface="Georgia"/>
                <a:cs typeface="Georgia"/>
              </a:defRPr>
            </a:pPr>
            <a:r>
              <a:rPr sz="4950" b="1" i="0">
                <a:solidFill>
                  <a:srgbClr val="FFFFFF"/>
                </a:solidFill>
                <a:latin typeface="Georgia"/>
                <a:ea typeface="Georgia"/>
                <a:cs typeface="Georgia"/>
              </a:rPr>
              <a:t>Timely Claim Handling</a:t>
            </a:r>
          </a:p>
          <a:p>
            <a:pPr algn="l">
              <a:lnSpc>
                <a:spcPct val="92000"/>
              </a:lnSpc>
              <a:buNone/>
              <a:defRPr sz="4950" b="1" i="0">
                <a:solidFill>
                  <a:srgbClr val="FFFFFF"/>
                </a:solidFill>
                <a:latin typeface="Georgia"/>
                <a:ea typeface="Georgia"/>
                <a:cs typeface="Georgia"/>
              </a:defRPr>
            </a:pPr>
            <a:r>
              <a:rPr sz="4950" b="1" i="0">
                <a:solidFill>
                  <a:srgbClr val="FFFFFF"/>
                </a:solidFill>
                <a:latin typeface="Georgia"/>
                <a:ea typeface="Georgia"/>
                <a:cs typeface="Georgia"/>
              </a:rPr>
              <a:t>for Parish &amp; School Managers</a:t>
            </a:r>
          </a:p>
        </p:txBody>
      </p:sp>
      <p:sp>
        <p:nvSpPr>
          <p:cNvPr id="4" name="Straight Connector 3">
            <a:extLst>
              <a:ext uri="{FF2B5EF4-FFF2-40B4-BE49-F238E27FC236}">
                <a16:creationId xmlns:a16="http://schemas.microsoft.com/office/drawing/2014/main" id="{B77961BE-962E-4257-8C46-C7C1EAD3DC5B}"/>
              </a:ext>
            </a:extLst>
          </p:cNvPr>
          <p:cNvSpPr>
            <a:spLocks noGrp="1"/>
          </p:cNvSpPr>
          <p:nvPr/>
        </p:nvSpPr>
        <p:spPr>
          <a:xfrm>
            <a:off x="838200" y="3676650"/>
            <a:ext cx="1809750" cy="0"/>
          </a:xfrm>
          <a:prstGeom prst="line">
            <a:avLst/>
          </a:prstGeom>
          <a:noFill/>
          <a:ln w="57150">
            <a:solidFill>
              <a:srgbClr val="D87368"/>
            </a:solidFill>
            <a:prstDash val="solid"/>
          </a:ln>
        </p:spPr>
        <p:txBody>
          <a:bodyPr/>
          <a:lstStyle/>
          <a:p>
            <a:endParaRPr lang="en-US"/>
          </a:p>
        </p:txBody>
      </p:sp>
      <p:sp>
        <p:nvSpPr>
          <p:cNvPr id="5" name="Rectangle 4">
            <a:extLst>
              <a:ext uri="{FF2B5EF4-FFF2-40B4-BE49-F238E27FC236}">
                <a16:creationId xmlns:a16="http://schemas.microsoft.com/office/drawing/2014/main" id="{67486A40-F4B9-418B-B611-36D978529DB4}"/>
              </a:ext>
            </a:extLst>
          </p:cNvPr>
          <p:cNvSpPr>
            <a:spLocks noGrp="1"/>
          </p:cNvSpPr>
          <p:nvPr/>
        </p:nvSpPr>
        <p:spPr>
          <a:xfrm>
            <a:off x="838200" y="4000500"/>
            <a:ext cx="7715250" cy="876300"/>
          </a:xfrm>
          <a:prstGeom prst="rect">
            <a:avLst/>
          </a:prstGeom>
          <a:noFill/>
          <a:ln w="0">
            <a:noFill/>
            <a:prstDash val="solid"/>
          </a:ln>
        </p:spPr>
        <p:txBody>
          <a:bodyPr wrap="square" lIns="0" tIns="0" rIns="0" bIns="0" anchor="t">
            <a:normAutofit/>
          </a:bodyPr>
          <a:lstStyle/>
          <a:p>
            <a:pPr algn="l">
              <a:lnSpc>
                <a:spcPct val="108000"/>
              </a:lnSpc>
              <a:buNone/>
              <a:defRPr sz="2250" b="0" i="0">
                <a:solidFill>
                  <a:srgbClr val="E8D6AA"/>
                </a:solidFill>
                <a:latin typeface="Aptos"/>
                <a:ea typeface="Aptos"/>
                <a:cs typeface="Aptos"/>
              </a:defRPr>
            </a:pPr>
            <a:r>
              <a:rPr lang="en-US" sz="2250" b="0" i="0">
                <a:solidFill>
                  <a:srgbClr val="B9D5F0"/>
                </a:solidFill>
                <a:latin typeface="Aptos"/>
                <a:ea typeface="Aptos"/>
                <a:cs typeface="Aptos"/>
              </a:rPr>
              <a:t>How to move claims forward efficiently</a:t>
            </a:r>
          </a:p>
          <a:p>
            <a:pPr algn="l">
              <a:lnSpc>
                <a:spcPct val="108000"/>
              </a:lnSpc>
              <a:buNone/>
              <a:defRPr sz="2250" b="0" i="0">
                <a:solidFill>
                  <a:srgbClr val="E8D6AA"/>
                </a:solidFill>
                <a:latin typeface="Aptos"/>
                <a:ea typeface="Aptos"/>
                <a:cs typeface="Aptos"/>
              </a:defRPr>
            </a:pPr>
            <a:r>
              <a:rPr lang="en-US" sz="2250" b="0" i="0">
                <a:solidFill>
                  <a:srgbClr val="B9D5F0"/>
                </a:solidFill>
                <a:latin typeface="Aptos"/>
                <a:ea typeface="Aptos"/>
                <a:cs typeface="Aptos"/>
              </a:rPr>
              <a:t>and protect your parish’s financial recovery</a:t>
            </a:r>
          </a:p>
        </p:txBody>
      </p:sp>
      <p:sp>
        <p:nvSpPr>
          <p:cNvPr id="6" name="Rectangle 5">
            <a:extLst>
              <a:ext uri="{FF2B5EF4-FFF2-40B4-BE49-F238E27FC236}">
                <a16:creationId xmlns:a16="http://schemas.microsoft.com/office/drawing/2014/main" id="{62597159-DF4C-4495-8C49-1B649CC552B6}"/>
              </a:ext>
            </a:extLst>
          </p:cNvPr>
          <p:cNvSpPr>
            <a:spLocks noGrp="1"/>
          </p:cNvSpPr>
          <p:nvPr/>
        </p:nvSpPr>
        <p:spPr>
          <a:xfrm>
            <a:off x="838200" y="6038850"/>
            <a:ext cx="7810500" cy="247650"/>
          </a:xfrm>
          <a:prstGeom prst="rect">
            <a:avLst/>
          </a:prstGeom>
          <a:noFill/>
          <a:ln w="0">
            <a:noFill/>
            <a:prstDash val="solid"/>
          </a:ln>
        </p:spPr>
        <p:txBody>
          <a:bodyPr wrap="square" lIns="0" tIns="0" rIns="0" bIns="0" anchor="t">
            <a:noAutofit/>
          </a:bodyPr>
          <a:lstStyle/>
          <a:p>
            <a:pPr algn="l">
              <a:lnSpc>
                <a:spcPct val="105000"/>
              </a:lnSpc>
              <a:buNone/>
              <a:defRPr sz="1350" b="0" i="1">
                <a:solidFill>
                  <a:srgbClr val="FFFFFF"/>
                </a:solidFill>
                <a:latin typeface="Aptos"/>
                <a:ea typeface="Aptos"/>
                <a:cs typeface="Aptos"/>
              </a:defRPr>
            </a:pPr>
            <a:r>
              <a:rPr lang="en-US" sz="1350" b="0" i="1" dirty="0">
                <a:solidFill>
                  <a:srgbClr val="FFFFFF"/>
                </a:solidFill>
                <a:latin typeface="Aptos"/>
                <a:ea typeface="Aptos"/>
                <a:cs typeface="Aptos"/>
              </a:rPr>
              <a:t>Presented by: Andrea Penka and Richard Medina, Catholic Mutual Group</a:t>
            </a:r>
            <a:endParaRPr sz="1350" b="0" i="1" dirty="0">
              <a:solidFill>
                <a:srgbClr val="FFFFFF"/>
              </a:solidFill>
              <a:latin typeface="Aptos"/>
              <a:ea typeface="Aptos"/>
              <a:cs typeface="Aptos"/>
            </a:endParaRPr>
          </a:p>
        </p:txBody>
      </p:sp>
      <p:sp>
        <p:nvSpPr>
          <p:cNvPr id="7" name="Rectangle 6">
            <a:extLst>
              <a:ext uri="{FF2B5EF4-FFF2-40B4-BE49-F238E27FC236}">
                <a16:creationId xmlns:a16="http://schemas.microsoft.com/office/drawing/2014/main" id="{A2F30D6D-5805-464B-A8D8-B9F8E5E46671}"/>
              </a:ext>
            </a:extLst>
          </p:cNvPr>
          <p:cNvSpPr>
            <a:spLocks noGrp="1"/>
          </p:cNvSpPr>
          <p:nvPr/>
        </p:nvSpPr>
        <p:spPr>
          <a:xfrm>
            <a:off x="10915650" y="6038850"/>
            <a:ext cx="438150" cy="247650"/>
          </a:xfrm>
          <a:prstGeom prst="rect">
            <a:avLst/>
          </a:prstGeom>
          <a:noFill/>
          <a:ln w="0">
            <a:noFill/>
            <a:prstDash val="solid"/>
          </a:ln>
        </p:spPr>
        <p:txBody>
          <a:bodyPr wrap="square" lIns="0" tIns="0" rIns="0" bIns="0" anchor="t">
            <a:noAutofit/>
          </a:bodyPr>
          <a:lstStyle/>
          <a:p>
            <a:pPr algn="r">
              <a:lnSpc>
                <a:spcPct val="105000"/>
              </a:lnSpc>
              <a:buNone/>
              <a:defRPr sz="1350" b="1" i="0">
                <a:solidFill>
                  <a:srgbClr val="E8D6AA"/>
                </a:solidFill>
                <a:latin typeface="Aptos"/>
                <a:ea typeface="Aptos"/>
                <a:cs typeface="Aptos"/>
              </a:defRPr>
            </a:pPr>
            <a:r>
              <a:rPr lang="en-US" sz="1350" b="1" i="0">
                <a:solidFill>
                  <a:srgbClr val="B9D5F0"/>
                </a:solidFill>
                <a:latin typeface="Aptos"/>
                <a:ea typeface="Aptos"/>
                <a:cs typeface="Aptos"/>
              </a:rPr>
              <a:t>01</a:t>
            </a:r>
          </a:p>
        </p:txBody>
      </p:sp>
      <p:pic>
        <p:nvPicPr>
          <p:cNvPr id="11" name="Picture 10">
            <a:extLst>
              <a:ext uri="{FF2B5EF4-FFF2-40B4-BE49-F238E27FC236}">
                <a16:creationId xmlns:a16="http://schemas.microsoft.com/office/drawing/2014/main" id="{207459F5-B7D2-D3A9-ECD3-469BF37DB73B}"/>
              </a:ext>
            </a:extLst>
          </p:cNvPr>
          <p:cNvPicPr>
            <a:picLocks noChangeAspect="1"/>
          </p:cNvPicPr>
          <p:nvPr/>
        </p:nvPicPr>
        <p:blipFill>
          <a:blip r:embed="rId3"/>
          <a:stretch>
            <a:fillRect/>
          </a:stretch>
        </p:blipFill>
        <p:spPr>
          <a:xfrm>
            <a:off x="8059376" y="5714955"/>
            <a:ext cx="2133898" cy="647790"/>
          </a:xfrm>
          <a:prstGeom prst="rect">
            <a:avLst/>
          </a:prstGeom>
        </p:spPr>
      </p:pic>
    </p:spTree>
    <p:extLst>
      <p:ext uri="{BB962C8B-B14F-4D97-AF65-F5344CB8AC3E}">
        <p14:creationId xmlns:p14="http://schemas.microsoft.com/office/powerpoint/2010/main" val="978774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5F9FD"/>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3D6B2A33-FA84-4D03-8CBD-C2A39DD2351B}"/>
              </a:ext>
            </a:extLst>
          </p:cNvPr>
          <p:cNvSpPr>
            <a:spLocks noGrp="1"/>
          </p:cNvSpPr>
          <p:nvPr/>
        </p:nvSpPr>
        <p:spPr>
          <a:xfrm>
            <a:off x="685800" y="323850"/>
            <a:ext cx="4762500" cy="228600"/>
          </a:xfrm>
          <a:prstGeom prst="rect">
            <a:avLst/>
          </a:prstGeom>
          <a:noFill/>
          <a:ln w="0">
            <a:noFill/>
            <a:prstDash val="solid"/>
          </a:ln>
        </p:spPr>
        <p:txBody>
          <a:bodyPr wrap="square" lIns="0" tIns="0" rIns="0" bIns="0" anchor="t">
            <a:noAutofit/>
          </a:bodyPr>
          <a:lstStyle/>
          <a:p>
            <a:pPr algn="l">
              <a:lnSpc>
                <a:spcPct val="105000"/>
              </a:lnSpc>
              <a:buNone/>
              <a:defRPr sz="1350" b="1" i="0">
                <a:solidFill>
                  <a:srgbClr val="6B1835"/>
                </a:solidFill>
                <a:latin typeface="Aptos"/>
                <a:ea typeface="Aptos"/>
                <a:cs typeface="Aptos"/>
              </a:defRPr>
            </a:pPr>
            <a:r>
              <a:rPr lang="en-US" sz="1350" b="1" i="0">
                <a:solidFill>
                  <a:srgbClr val="3F7FC8"/>
                </a:solidFill>
                <a:latin typeface="Aptos"/>
                <a:ea typeface="Aptos"/>
                <a:cs typeface="Aptos"/>
              </a:rPr>
              <a:t>WHY TIMELINESS MATTERS</a:t>
            </a:r>
          </a:p>
        </p:txBody>
      </p:sp>
      <p:sp>
        <p:nvSpPr>
          <p:cNvPr id="2" name="Rectangle 1">
            <a:extLst>
              <a:ext uri="{FF2B5EF4-FFF2-40B4-BE49-F238E27FC236}">
                <a16:creationId xmlns:a16="http://schemas.microsoft.com/office/drawing/2014/main" id="{029F1763-FC7F-4A00-8235-8F56C21A34C3}"/>
              </a:ext>
            </a:extLst>
          </p:cNvPr>
          <p:cNvSpPr>
            <a:spLocks noGrp="1"/>
          </p:cNvSpPr>
          <p:nvPr/>
        </p:nvSpPr>
        <p:spPr>
          <a:xfrm>
            <a:off x="11125200" y="323850"/>
            <a:ext cx="381000" cy="228600"/>
          </a:xfrm>
          <a:prstGeom prst="rect">
            <a:avLst/>
          </a:prstGeom>
          <a:noFill/>
          <a:ln w="0">
            <a:noFill/>
            <a:prstDash val="solid"/>
          </a:ln>
        </p:spPr>
        <p:txBody>
          <a:bodyPr wrap="square" lIns="0" tIns="0" rIns="0" bIns="0" anchor="t">
            <a:noAutofit/>
          </a:bodyPr>
          <a:lstStyle/>
          <a:p>
            <a:pPr algn="r">
              <a:lnSpc>
                <a:spcPct val="105000"/>
              </a:lnSpc>
              <a:buNone/>
              <a:defRPr sz="1350" b="1" i="0">
                <a:solidFill>
                  <a:srgbClr val="8B7D72"/>
                </a:solidFill>
                <a:latin typeface="Aptos"/>
                <a:ea typeface="Aptos"/>
                <a:cs typeface="Aptos"/>
              </a:defRPr>
            </a:pPr>
            <a:r>
              <a:rPr lang="en-US" sz="1350" b="1" i="0">
                <a:solidFill>
                  <a:srgbClr val="66788A"/>
                </a:solidFill>
                <a:latin typeface="Aptos"/>
                <a:ea typeface="Aptos"/>
                <a:cs typeface="Aptos"/>
              </a:rPr>
              <a:t>02</a:t>
            </a:r>
          </a:p>
        </p:txBody>
      </p:sp>
      <p:sp>
        <p:nvSpPr>
          <p:cNvPr id="3" name="Straight Connector 2">
            <a:extLst>
              <a:ext uri="{FF2B5EF4-FFF2-40B4-BE49-F238E27FC236}">
                <a16:creationId xmlns:a16="http://schemas.microsoft.com/office/drawing/2014/main" id="{6124CC01-B99D-4581-A4A7-2A147889077A}"/>
              </a:ext>
            </a:extLst>
          </p:cNvPr>
          <p:cNvSpPr>
            <a:spLocks noGrp="1"/>
          </p:cNvSpPr>
          <p:nvPr/>
        </p:nvSpPr>
        <p:spPr>
          <a:xfrm>
            <a:off x="685800" y="647700"/>
            <a:ext cx="10820400" cy="0"/>
          </a:xfrm>
          <a:prstGeom prst="line">
            <a:avLst/>
          </a:prstGeom>
          <a:noFill/>
          <a:ln w="19050">
            <a:solidFill>
              <a:srgbClr val="D87368"/>
            </a:solidFill>
            <a:prstDash val="solid"/>
          </a:ln>
        </p:spPr>
        <p:txBody>
          <a:bodyPr/>
          <a:lstStyle/>
          <a:p>
            <a:endParaRPr lang="en-US"/>
          </a:p>
        </p:txBody>
      </p:sp>
      <p:sp>
        <p:nvSpPr>
          <p:cNvPr id="4" name="Rectangle 3">
            <a:extLst>
              <a:ext uri="{FF2B5EF4-FFF2-40B4-BE49-F238E27FC236}">
                <a16:creationId xmlns:a16="http://schemas.microsoft.com/office/drawing/2014/main" id="{08746A31-253D-4A23-9077-C59CF5795077}"/>
              </a:ext>
            </a:extLst>
          </p:cNvPr>
          <p:cNvSpPr>
            <a:spLocks noGrp="1"/>
          </p:cNvSpPr>
          <p:nvPr/>
        </p:nvSpPr>
        <p:spPr>
          <a:xfrm>
            <a:off x="685800" y="838200"/>
            <a:ext cx="10820400" cy="1066800"/>
          </a:xfrm>
          <a:prstGeom prst="rect">
            <a:avLst/>
          </a:prstGeom>
          <a:noFill/>
          <a:ln w="0">
            <a:noFill/>
            <a:prstDash val="solid"/>
          </a:ln>
        </p:spPr>
        <p:txBody>
          <a:bodyPr wrap="square" lIns="0" tIns="0" rIns="0" bIns="0" anchor="t">
            <a:normAutofit/>
          </a:bodyPr>
          <a:lstStyle/>
          <a:p>
            <a:pPr algn="l">
              <a:lnSpc>
                <a:spcPct val="96000"/>
              </a:lnSpc>
              <a:buNone/>
              <a:defRPr sz="3600" b="1" i="0">
                <a:solidFill>
                  <a:srgbClr val="25211F"/>
                </a:solidFill>
                <a:latin typeface="Georgia"/>
                <a:ea typeface="Georgia"/>
                <a:cs typeface="Georgia"/>
              </a:defRPr>
            </a:pPr>
            <a:r>
              <a:rPr lang="en-US" sz="3600" b="1" i="0">
                <a:solidFill>
                  <a:srgbClr val="203548"/>
                </a:solidFill>
                <a:latin typeface="Georgia"/>
                <a:ea typeface="Georgia"/>
                <a:cs typeface="Georgia"/>
              </a:rPr>
              <a:t>Speed protects both property and recovery</a:t>
            </a:r>
          </a:p>
        </p:txBody>
      </p:sp>
      <p:sp>
        <p:nvSpPr>
          <p:cNvPr id="5" name="Rectangle 4">
            <a:extLst>
              <a:ext uri="{FF2B5EF4-FFF2-40B4-BE49-F238E27FC236}">
                <a16:creationId xmlns:a16="http://schemas.microsoft.com/office/drawing/2014/main" id="{483E729E-0FDE-4976-9357-6E0F97323942}"/>
              </a:ext>
            </a:extLst>
          </p:cNvPr>
          <p:cNvSpPr>
            <a:spLocks noGrp="1"/>
          </p:cNvSpPr>
          <p:nvPr/>
        </p:nvSpPr>
        <p:spPr>
          <a:xfrm>
            <a:off x="685800" y="2781300"/>
            <a:ext cx="419100" cy="285750"/>
          </a:xfrm>
          <a:prstGeom prst="rect">
            <a:avLst/>
          </a:prstGeom>
          <a:noFill/>
          <a:ln w="0">
            <a:noFill/>
            <a:prstDash val="solid"/>
          </a:ln>
        </p:spPr>
        <p:txBody>
          <a:bodyPr wrap="square" lIns="0" tIns="0" rIns="0" bIns="0" anchor="t">
            <a:noAutofit/>
          </a:bodyPr>
          <a:lstStyle/>
          <a:p>
            <a:pPr algn="l">
              <a:lnSpc>
                <a:spcPct val="105000"/>
              </a:lnSpc>
              <a:buNone/>
              <a:defRPr sz="1425" b="1" i="0">
                <a:solidFill>
                  <a:srgbClr val="C49A3A"/>
                </a:solidFill>
                <a:latin typeface="Aptos"/>
                <a:ea typeface="Aptos"/>
                <a:cs typeface="Aptos"/>
              </a:defRPr>
            </a:pPr>
            <a:r>
              <a:rPr lang="en-US" sz="1425" b="1" i="0">
                <a:solidFill>
                  <a:srgbClr val="D87368"/>
                </a:solidFill>
                <a:latin typeface="Aptos"/>
                <a:ea typeface="Aptos"/>
                <a:cs typeface="Aptos"/>
              </a:rPr>
              <a:t>01</a:t>
            </a:r>
          </a:p>
        </p:txBody>
      </p:sp>
      <p:sp>
        <p:nvSpPr>
          <p:cNvPr id="6" name="Straight Connector 5">
            <a:extLst>
              <a:ext uri="{FF2B5EF4-FFF2-40B4-BE49-F238E27FC236}">
                <a16:creationId xmlns:a16="http://schemas.microsoft.com/office/drawing/2014/main" id="{7C2845BF-60DC-4F30-B667-B6846148C49E}"/>
              </a:ext>
            </a:extLst>
          </p:cNvPr>
          <p:cNvSpPr>
            <a:spLocks noGrp="1"/>
          </p:cNvSpPr>
          <p:nvPr/>
        </p:nvSpPr>
        <p:spPr>
          <a:xfrm>
            <a:off x="1181100" y="2924175"/>
            <a:ext cx="323850" cy="0"/>
          </a:xfrm>
          <a:prstGeom prst="line">
            <a:avLst/>
          </a:prstGeom>
          <a:noFill/>
          <a:ln w="19050">
            <a:solidFill>
              <a:srgbClr val="D87368"/>
            </a:solidFill>
            <a:prstDash val="solid"/>
          </a:ln>
        </p:spPr>
        <p:txBody>
          <a:bodyPr/>
          <a:lstStyle/>
          <a:p>
            <a:endParaRPr lang="en-US"/>
          </a:p>
        </p:txBody>
      </p:sp>
      <p:sp>
        <p:nvSpPr>
          <p:cNvPr id="7" name="Rectangle 6">
            <a:extLst>
              <a:ext uri="{FF2B5EF4-FFF2-40B4-BE49-F238E27FC236}">
                <a16:creationId xmlns:a16="http://schemas.microsoft.com/office/drawing/2014/main" id="{DC671111-3779-4F85-AB99-85C9BB06CE50}"/>
              </a:ext>
            </a:extLst>
          </p:cNvPr>
          <p:cNvSpPr>
            <a:spLocks noGrp="1"/>
          </p:cNvSpPr>
          <p:nvPr/>
        </p:nvSpPr>
        <p:spPr>
          <a:xfrm>
            <a:off x="1704975" y="2781300"/>
            <a:ext cx="5219700" cy="409575"/>
          </a:xfrm>
          <a:prstGeom prst="rect">
            <a:avLst/>
          </a:prstGeom>
          <a:noFill/>
          <a:ln w="0">
            <a:noFill/>
            <a:prstDash val="solid"/>
          </a:ln>
        </p:spPr>
        <p:txBody>
          <a:bodyPr wrap="square" lIns="0" tIns="0" rIns="0" bIns="0" anchor="t">
            <a:normAutofit/>
          </a:bodyPr>
          <a:lstStyle/>
          <a:p>
            <a:pPr algn="l">
              <a:lnSpc>
                <a:spcPct val="105000"/>
              </a:lnSpc>
              <a:buNone/>
              <a:defRPr sz="1800" b="0" i="0">
                <a:solidFill>
                  <a:srgbClr val="25211F"/>
                </a:solidFill>
                <a:latin typeface="Aptos"/>
                <a:ea typeface="Aptos"/>
                <a:cs typeface="Aptos"/>
              </a:defRPr>
            </a:pPr>
            <a:r>
              <a:rPr lang="en-US" sz="1800" b="0" i="0">
                <a:solidFill>
                  <a:srgbClr val="203548"/>
                </a:solidFill>
                <a:latin typeface="Aptos"/>
                <a:ea typeface="Aptos"/>
                <a:cs typeface="Aptos"/>
              </a:rPr>
              <a:t>Faster stabilization of damage</a:t>
            </a:r>
          </a:p>
        </p:txBody>
      </p:sp>
      <p:sp>
        <p:nvSpPr>
          <p:cNvPr id="8" name="Rectangle 7">
            <a:extLst>
              <a:ext uri="{FF2B5EF4-FFF2-40B4-BE49-F238E27FC236}">
                <a16:creationId xmlns:a16="http://schemas.microsoft.com/office/drawing/2014/main" id="{BBCBB97A-F9C0-4419-85E4-3ECE02B508F7}"/>
              </a:ext>
            </a:extLst>
          </p:cNvPr>
          <p:cNvSpPr>
            <a:spLocks noGrp="1"/>
          </p:cNvSpPr>
          <p:nvPr/>
        </p:nvSpPr>
        <p:spPr>
          <a:xfrm>
            <a:off x="685800" y="3333750"/>
            <a:ext cx="419100" cy="285750"/>
          </a:xfrm>
          <a:prstGeom prst="rect">
            <a:avLst/>
          </a:prstGeom>
          <a:noFill/>
          <a:ln w="0">
            <a:noFill/>
            <a:prstDash val="solid"/>
          </a:ln>
        </p:spPr>
        <p:txBody>
          <a:bodyPr wrap="square" lIns="0" tIns="0" rIns="0" bIns="0" anchor="t">
            <a:noAutofit/>
          </a:bodyPr>
          <a:lstStyle/>
          <a:p>
            <a:pPr algn="l">
              <a:lnSpc>
                <a:spcPct val="105000"/>
              </a:lnSpc>
              <a:buNone/>
              <a:defRPr sz="1425" b="1" i="0">
                <a:solidFill>
                  <a:srgbClr val="C49A3A"/>
                </a:solidFill>
                <a:latin typeface="Aptos"/>
                <a:ea typeface="Aptos"/>
                <a:cs typeface="Aptos"/>
              </a:defRPr>
            </a:pPr>
            <a:r>
              <a:rPr lang="en-US" sz="1425" b="1" i="0">
                <a:solidFill>
                  <a:srgbClr val="D87368"/>
                </a:solidFill>
                <a:latin typeface="Aptos"/>
                <a:ea typeface="Aptos"/>
                <a:cs typeface="Aptos"/>
              </a:rPr>
              <a:t>02</a:t>
            </a:r>
          </a:p>
        </p:txBody>
      </p:sp>
      <p:sp>
        <p:nvSpPr>
          <p:cNvPr id="9" name="Straight Connector 8">
            <a:extLst>
              <a:ext uri="{FF2B5EF4-FFF2-40B4-BE49-F238E27FC236}">
                <a16:creationId xmlns:a16="http://schemas.microsoft.com/office/drawing/2014/main" id="{0B505EBF-EE4B-4106-8EDC-A006D5DBEF3C}"/>
              </a:ext>
            </a:extLst>
          </p:cNvPr>
          <p:cNvSpPr>
            <a:spLocks noGrp="1"/>
          </p:cNvSpPr>
          <p:nvPr/>
        </p:nvSpPr>
        <p:spPr>
          <a:xfrm>
            <a:off x="1181100" y="3476625"/>
            <a:ext cx="323850" cy="0"/>
          </a:xfrm>
          <a:prstGeom prst="line">
            <a:avLst/>
          </a:prstGeom>
          <a:noFill/>
          <a:ln w="19050">
            <a:solidFill>
              <a:srgbClr val="D87368"/>
            </a:solidFill>
            <a:prstDash val="solid"/>
          </a:ln>
        </p:spPr>
        <p:txBody>
          <a:bodyPr/>
          <a:lstStyle/>
          <a:p>
            <a:endParaRPr lang="en-US"/>
          </a:p>
        </p:txBody>
      </p:sp>
      <p:sp>
        <p:nvSpPr>
          <p:cNvPr id="10" name="Rectangle 9">
            <a:extLst>
              <a:ext uri="{FF2B5EF4-FFF2-40B4-BE49-F238E27FC236}">
                <a16:creationId xmlns:a16="http://schemas.microsoft.com/office/drawing/2014/main" id="{C1F6E7C8-1479-4AA2-8DC2-4719A2B688EE}"/>
              </a:ext>
            </a:extLst>
          </p:cNvPr>
          <p:cNvSpPr>
            <a:spLocks noGrp="1"/>
          </p:cNvSpPr>
          <p:nvPr/>
        </p:nvSpPr>
        <p:spPr>
          <a:xfrm>
            <a:off x="1704975" y="3333750"/>
            <a:ext cx="5219700" cy="409575"/>
          </a:xfrm>
          <a:prstGeom prst="rect">
            <a:avLst/>
          </a:prstGeom>
          <a:noFill/>
          <a:ln w="0">
            <a:noFill/>
            <a:prstDash val="solid"/>
          </a:ln>
        </p:spPr>
        <p:txBody>
          <a:bodyPr wrap="square" lIns="0" tIns="0" rIns="0" bIns="0" anchor="t">
            <a:normAutofit/>
          </a:bodyPr>
          <a:lstStyle/>
          <a:p>
            <a:pPr algn="l">
              <a:lnSpc>
                <a:spcPct val="105000"/>
              </a:lnSpc>
              <a:buNone/>
              <a:defRPr sz="1800" b="0" i="0">
                <a:solidFill>
                  <a:srgbClr val="25211F"/>
                </a:solidFill>
                <a:latin typeface="Aptos"/>
                <a:ea typeface="Aptos"/>
                <a:cs typeface="Aptos"/>
              </a:defRPr>
            </a:pPr>
            <a:r>
              <a:rPr lang="en-US" sz="1800" b="0" i="0">
                <a:solidFill>
                  <a:srgbClr val="203548"/>
                </a:solidFill>
                <a:latin typeface="Aptos"/>
                <a:ea typeface="Aptos"/>
                <a:cs typeface="Aptos"/>
              </a:rPr>
              <a:t>Reduced disruption to parish operations</a:t>
            </a:r>
          </a:p>
        </p:txBody>
      </p:sp>
      <p:sp>
        <p:nvSpPr>
          <p:cNvPr id="11" name="Rectangle 10">
            <a:extLst>
              <a:ext uri="{FF2B5EF4-FFF2-40B4-BE49-F238E27FC236}">
                <a16:creationId xmlns:a16="http://schemas.microsoft.com/office/drawing/2014/main" id="{CC77E1A4-3A5D-4450-8252-F14F6FA84BC9}"/>
              </a:ext>
            </a:extLst>
          </p:cNvPr>
          <p:cNvSpPr>
            <a:spLocks noGrp="1"/>
          </p:cNvSpPr>
          <p:nvPr/>
        </p:nvSpPr>
        <p:spPr>
          <a:xfrm>
            <a:off x="685800" y="3886200"/>
            <a:ext cx="419100" cy="285750"/>
          </a:xfrm>
          <a:prstGeom prst="rect">
            <a:avLst/>
          </a:prstGeom>
          <a:noFill/>
          <a:ln w="0">
            <a:noFill/>
            <a:prstDash val="solid"/>
          </a:ln>
        </p:spPr>
        <p:txBody>
          <a:bodyPr wrap="square" lIns="0" tIns="0" rIns="0" bIns="0" anchor="t">
            <a:noAutofit/>
          </a:bodyPr>
          <a:lstStyle/>
          <a:p>
            <a:pPr algn="l">
              <a:lnSpc>
                <a:spcPct val="105000"/>
              </a:lnSpc>
              <a:buNone/>
              <a:defRPr sz="1425" b="1" i="0">
                <a:solidFill>
                  <a:srgbClr val="C49A3A"/>
                </a:solidFill>
                <a:latin typeface="Aptos"/>
                <a:ea typeface="Aptos"/>
                <a:cs typeface="Aptos"/>
              </a:defRPr>
            </a:pPr>
            <a:r>
              <a:rPr lang="en-US" sz="1425" b="1" i="0">
                <a:solidFill>
                  <a:srgbClr val="D87368"/>
                </a:solidFill>
                <a:latin typeface="Aptos"/>
                <a:ea typeface="Aptos"/>
                <a:cs typeface="Aptos"/>
              </a:rPr>
              <a:t>03</a:t>
            </a:r>
          </a:p>
        </p:txBody>
      </p:sp>
      <p:sp>
        <p:nvSpPr>
          <p:cNvPr id="12" name="Straight Connector 11">
            <a:extLst>
              <a:ext uri="{FF2B5EF4-FFF2-40B4-BE49-F238E27FC236}">
                <a16:creationId xmlns:a16="http://schemas.microsoft.com/office/drawing/2014/main" id="{09C9CCB3-E031-4ACE-A89B-28B5C0279C42}"/>
              </a:ext>
            </a:extLst>
          </p:cNvPr>
          <p:cNvSpPr>
            <a:spLocks noGrp="1"/>
          </p:cNvSpPr>
          <p:nvPr/>
        </p:nvSpPr>
        <p:spPr>
          <a:xfrm>
            <a:off x="1181100" y="4029075"/>
            <a:ext cx="323850" cy="0"/>
          </a:xfrm>
          <a:prstGeom prst="line">
            <a:avLst/>
          </a:prstGeom>
          <a:noFill/>
          <a:ln w="19050">
            <a:solidFill>
              <a:srgbClr val="D87368"/>
            </a:solidFill>
            <a:prstDash val="solid"/>
          </a:ln>
        </p:spPr>
        <p:txBody>
          <a:bodyPr/>
          <a:lstStyle/>
          <a:p>
            <a:endParaRPr lang="en-US"/>
          </a:p>
        </p:txBody>
      </p:sp>
      <p:sp>
        <p:nvSpPr>
          <p:cNvPr id="13" name="Rectangle 12">
            <a:extLst>
              <a:ext uri="{FF2B5EF4-FFF2-40B4-BE49-F238E27FC236}">
                <a16:creationId xmlns:a16="http://schemas.microsoft.com/office/drawing/2014/main" id="{0053C33F-3893-4A7B-8548-A0D8FDFBE93A}"/>
              </a:ext>
            </a:extLst>
          </p:cNvPr>
          <p:cNvSpPr>
            <a:spLocks noGrp="1"/>
          </p:cNvSpPr>
          <p:nvPr/>
        </p:nvSpPr>
        <p:spPr>
          <a:xfrm>
            <a:off x="1704975" y="3886200"/>
            <a:ext cx="5219700" cy="409575"/>
          </a:xfrm>
          <a:prstGeom prst="rect">
            <a:avLst/>
          </a:prstGeom>
          <a:noFill/>
          <a:ln w="0">
            <a:noFill/>
            <a:prstDash val="solid"/>
          </a:ln>
        </p:spPr>
        <p:txBody>
          <a:bodyPr wrap="square" lIns="0" tIns="0" rIns="0" bIns="0" anchor="t">
            <a:normAutofit/>
          </a:bodyPr>
          <a:lstStyle/>
          <a:p>
            <a:pPr algn="l">
              <a:lnSpc>
                <a:spcPct val="105000"/>
              </a:lnSpc>
              <a:buNone/>
              <a:defRPr sz="1800" b="0" i="0">
                <a:solidFill>
                  <a:srgbClr val="25211F"/>
                </a:solidFill>
                <a:latin typeface="Aptos"/>
                <a:ea typeface="Aptos"/>
                <a:cs typeface="Aptos"/>
              </a:defRPr>
            </a:pPr>
            <a:r>
              <a:rPr lang="en-US" sz="1800" b="0" i="0">
                <a:solidFill>
                  <a:srgbClr val="203548"/>
                </a:solidFill>
                <a:latin typeface="Aptos"/>
                <a:ea typeface="Aptos"/>
                <a:cs typeface="Aptos"/>
              </a:rPr>
              <a:t>Prevention of secondary damage</a:t>
            </a:r>
          </a:p>
        </p:txBody>
      </p:sp>
      <p:sp>
        <p:nvSpPr>
          <p:cNvPr id="14" name="Rectangle 13">
            <a:extLst>
              <a:ext uri="{FF2B5EF4-FFF2-40B4-BE49-F238E27FC236}">
                <a16:creationId xmlns:a16="http://schemas.microsoft.com/office/drawing/2014/main" id="{E81607EA-653F-4DFF-BB03-EF84887EA6BF}"/>
              </a:ext>
            </a:extLst>
          </p:cNvPr>
          <p:cNvSpPr>
            <a:spLocks noGrp="1"/>
          </p:cNvSpPr>
          <p:nvPr/>
        </p:nvSpPr>
        <p:spPr>
          <a:xfrm>
            <a:off x="685800" y="4438650"/>
            <a:ext cx="419100" cy="285750"/>
          </a:xfrm>
          <a:prstGeom prst="rect">
            <a:avLst/>
          </a:prstGeom>
          <a:noFill/>
          <a:ln w="0">
            <a:noFill/>
            <a:prstDash val="solid"/>
          </a:ln>
        </p:spPr>
        <p:txBody>
          <a:bodyPr wrap="square" lIns="0" tIns="0" rIns="0" bIns="0" anchor="t">
            <a:noAutofit/>
          </a:bodyPr>
          <a:lstStyle/>
          <a:p>
            <a:pPr algn="l">
              <a:lnSpc>
                <a:spcPct val="105000"/>
              </a:lnSpc>
              <a:buNone/>
              <a:defRPr sz="1425" b="1" i="0">
                <a:solidFill>
                  <a:srgbClr val="C49A3A"/>
                </a:solidFill>
                <a:latin typeface="Aptos"/>
                <a:ea typeface="Aptos"/>
                <a:cs typeface="Aptos"/>
              </a:defRPr>
            </a:pPr>
            <a:r>
              <a:rPr lang="en-US" sz="1425" b="1" i="0">
                <a:solidFill>
                  <a:srgbClr val="D87368"/>
                </a:solidFill>
                <a:latin typeface="Aptos"/>
                <a:ea typeface="Aptos"/>
                <a:cs typeface="Aptos"/>
              </a:rPr>
              <a:t>04</a:t>
            </a:r>
          </a:p>
        </p:txBody>
      </p:sp>
      <p:sp>
        <p:nvSpPr>
          <p:cNvPr id="15" name="Straight Connector 14">
            <a:extLst>
              <a:ext uri="{FF2B5EF4-FFF2-40B4-BE49-F238E27FC236}">
                <a16:creationId xmlns:a16="http://schemas.microsoft.com/office/drawing/2014/main" id="{AE97A01D-63BE-4410-9B80-791850E7A25E}"/>
              </a:ext>
            </a:extLst>
          </p:cNvPr>
          <p:cNvSpPr>
            <a:spLocks noGrp="1"/>
          </p:cNvSpPr>
          <p:nvPr/>
        </p:nvSpPr>
        <p:spPr>
          <a:xfrm>
            <a:off x="1181100" y="4581525"/>
            <a:ext cx="323850" cy="0"/>
          </a:xfrm>
          <a:prstGeom prst="line">
            <a:avLst/>
          </a:prstGeom>
          <a:noFill/>
          <a:ln w="19050">
            <a:solidFill>
              <a:srgbClr val="D87368"/>
            </a:solidFill>
            <a:prstDash val="solid"/>
          </a:ln>
        </p:spPr>
        <p:txBody>
          <a:bodyPr/>
          <a:lstStyle/>
          <a:p>
            <a:endParaRPr lang="en-US"/>
          </a:p>
        </p:txBody>
      </p:sp>
      <p:sp>
        <p:nvSpPr>
          <p:cNvPr id="16" name="Rectangle 15">
            <a:extLst>
              <a:ext uri="{FF2B5EF4-FFF2-40B4-BE49-F238E27FC236}">
                <a16:creationId xmlns:a16="http://schemas.microsoft.com/office/drawing/2014/main" id="{33B7CD06-C320-4A97-BBFB-4E0989BC0C0E}"/>
              </a:ext>
            </a:extLst>
          </p:cNvPr>
          <p:cNvSpPr>
            <a:spLocks noGrp="1"/>
          </p:cNvSpPr>
          <p:nvPr/>
        </p:nvSpPr>
        <p:spPr>
          <a:xfrm>
            <a:off x="1704975" y="4438650"/>
            <a:ext cx="5219700" cy="409575"/>
          </a:xfrm>
          <a:prstGeom prst="rect">
            <a:avLst/>
          </a:prstGeom>
          <a:noFill/>
          <a:ln w="0">
            <a:noFill/>
            <a:prstDash val="solid"/>
          </a:ln>
        </p:spPr>
        <p:txBody>
          <a:bodyPr wrap="square" lIns="0" tIns="0" rIns="0" bIns="0" anchor="t">
            <a:normAutofit/>
          </a:bodyPr>
          <a:lstStyle/>
          <a:p>
            <a:pPr algn="l">
              <a:lnSpc>
                <a:spcPct val="105000"/>
              </a:lnSpc>
              <a:buNone/>
              <a:defRPr sz="1800" b="0" i="0">
                <a:solidFill>
                  <a:srgbClr val="25211F"/>
                </a:solidFill>
                <a:latin typeface="Aptos"/>
                <a:ea typeface="Aptos"/>
                <a:cs typeface="Aptos"/>
              </a:defRPr>
            </a:pPr>
            <a:r>
              <a:rPr lang="en-US" sz="1800" b="0" i="0">
                <a:solidFill>
                  <a:srgbClr val="203548"/>
                </a:solidFill>
                <a:latin typeface="Aptos"/>
                <a:ea typeface="Aptos"/>
                <a:cs typeface="Aptos"/>
              </a:rPr>
              <a:t>Full eligibility for Replacement Cost benefits</a:t>
            </a:r>
          </a:p>
        </p:txBody>
      </p:sp>
      <p:sp>
        <p:nvSpPr>
          <p:cNvPr id="20" name="Rectangle 19">
            <a:extLst>
              <a:ext uri="{FF2B5EF4-FFF2-40B4-BE49-F238E27FC236}">
                <a16:creationId xmlns:a16="http://schemas.microsoft.com/office/drawing/2014/main" id="{5B428341-E6D7-419C-BAA8-DAED9200100C}"/>
              </a:ext>
            </a:extLst>
          </p:cNvPr>
          <p:cNvSpPr>
            <a:spLocks noGrp="1"/>
          </p:cNvSpPr>
          <p:nvPr/>
        </p:nvSpPr>
        <p:spPr>
          <a:xfrm>
            <a:off x="7524750" y="2076450"/>
            <a:ext cx="19050" cy="2952750"/>
          </a:xfrm>
          <a:prstGeom prst="rect">
            <a:avLst/>
          </a:prstGeom>
          <a:solidFill>
            <a:srgbClr val="D87368"/>
          </a:solidFill>
          <a:ln w="0">
            <a:solidFill>
              <a:srgbClr val="C49A3A"/>
            </a:solidFill>
            <a:prstDash val="solid"/>
          </a:ln>
        </p:spPr>
        <p:txBody>
          <a:bodyPr/>
          <a:lstStyle/>
          <a:p>
            <a:endParaRPr lang="en-US"/>
          </a:p>
        </p:txBody>
      </p:sp>
      <p:sp>
        <p:nvSpPr>
          <p:cNvPr id="21" name="Rectangle 20">
            <a:extLst>
              <a:ext uri="{FF2B5EF4-FFF2-40B4-BE49-F238E27FC236}">
                <a16:creationId xmlns:a16="http://schemas.microsoft.com/office/drawing/2014/main" id="{64148827-D2B5-4E4D-9174-6258FF4E6FDA}"/>
              </a:ext>
            </a:extLst>
          </p:cNvPr>
          <p:cNvSpPr>
            <a:spLocks noGrp="1"/>
          </p:cNvSpPr>
          <p:nvPr/>
        </p:nvSpPr>
        <p:spPr>
          <a:xfrm>
            <a:off x="8039100" y="2247900"/>
            <a:ext cx="3143250" cy="914400"/>
          </a:xfrm>
          <a:prstGeom prst="rect">
            <a:avLst/>
          </a:prstGeom>
          <a:noFill/>
          <a:ln w="0">
            <a:noFill/>
            <a:prstDash val="solid"/>
          </a:ln>
        </p:spPr>
        <p:txBody>
          <a:bodyPr wrap="square" lIns="0" tIns="0" rIns="0" bIns="0" anchor="t">
            <a:normAutofit/>
          </a:bodyPr>
          <a:lstStyle/>
          <a:p>
            <a:pPr algn="l">
              <a:lnSpc>
                <a:spcPct val="93000"/>
              </a:lnSpc>
              <a:buNone/>
              <a:defRPr sz="2925" b="1" i="0">
                <a:solidFill>
                  <a:srgbClr val="6B1835"/>
                </a:solidFill>
                <a:latin typeface="Georgia"/>
                <a:ea typeface="Georgia"/>
                <a:cs typeface="Georgia"/>
              </a:defRPr>
            </a:pPr>
            <a:r>
              <a:rPr lang="en-US" sz="2925" b="1" i="0">
                <a:solidFill>
                  <a:srgbClr val="3F7FC8"/>
                </a:solidFill>
                <a:latin typeface="Georgia"/>
                <a:ea typeface="Georgia"/>
                <a:cs typeface="Georgia"/>
              </a:rPr>
              <a:t>TIMELINESS</a:t>
            </a:r>
          </a:p>
          <a:p>
            <a:pPr algn="l">
              <a:lnSpc>
                <a:spcPct val="93000"/>
              </a:lnSpc>
              <a:buNone/>
              <a:defRPr sz="2925" b="1" i="0">
                <a:solidFill>
                  <a:srgbClr val="6B1835"/>
                </a:solidFill>
                <a:latin typeface="Georgia"/>
                <a:ea typeface="Georgia"/>
                <a:cs typeface="Georgia"/>
              </a:defRPr>
            </a:pPr>
            <a:r>
              <a:rPr lang="en-US" sz="2925" b="1" i="0">
                <a:solidFill>
                  <a:srgbClr val="3F7FC8"/>
                </a:solidFill>
                <a:latin typeface="Georgia"/>
                <a:ea typeface="Georgia"/>
                <a:cs typeface="Georgia"/>
              </a:rPr>
              <a:t>IS FINANCIAL</a:t>
            </a:r>
          </a:p>
        </p:txBody>
      </p:sp>
      <p:sp>
        <p:nvSpPr>
          <p:cNvPr id="22" name="Rectangle 21">
            <a:extLst>
              <a:ext uri="{FF2B5EF4-FFF2-40B4-BE49-F238E27FC236}">
                <a16:creationId xmlns:a16="http://schemas.microsoft.com/office/drawing/2014/main" id="{47762233-AE1F-4BCF-AEA4-3027C79EDAC3}"/>
              </a:ext>
            </a:extLst>
          </p:cNvPr>
          <p:cNvSpPr>
            <a:spLocks noGrp="1"/>
          </p:cNvSpPr>
          <p:nvPr/>
        </p:nvSpPr>
        <p:spPr>
          <a:xfrm>
            <a:off x="8039100" y="3371850"/>
            <a:ext cx="3143250" cy="1352550"/>
          </a:xfrm>
          <a:prstGeom prst="rect">
            <a:avLst/>
          </a:prstGeom>
          <a:noFill/>
          <a:ln w="0">
            <a:noFill/>
            <a:prstDash val="solid"/>
          </a:ln>
        </p:spPr>
        <p:txBody>
          <a:bodyPr wrap="square" lIns="0" tIns="0" rIns="0" bIns="0" anchor="t">
            <a:normAutofit fontScale="88773"/>
          </a:bodyPr>
          <a:lstStyle/>
          <a:p>
            <a:pPr algn="l">
              <a:lnSpc>
                <a:spcPct val="112000"/>
              </a:lnSpc>
              <a:buNone/>
              <a:defRPr sz="1950" b="0" i="0">
                <a:solidFill>
                  <a:srgbClr val="25211F"/>
                </a:solidFill>
                <a:latin typeface="Aptos"/>
                <a:ea typeface="Aptos"/>
                <a:cs typeface="Aptos"/>
              </a:defRPr>
            </a:pPr>
            <a:r>
              <a:rPr lang="en-US" sz="1950" b="0" i="0">
                <a:solidFill>
                  <a:srgbClr val="203548"/>
                </a:solidFill>
                <a:latin typeface="Aptos"/>
                <a:ea typeface="Aptos"/>
                <a:cs typeface="Aptos"/>
              </a:rPr>
              <a:t>It is not merely an administrative task. It directly affects how much reimbursement the parish can receive.</a:t>
            </a:r>
          </a:p>
        </p:txBody>
      </p:sp>
      <p:sp>
        <p:nvSpPr>
          <p:cNvPr id="23" name="Rectangle 22">
            <a:extLst>
              <a:ext uri="{FF2B5EF4-FFF2-40B4-BE49-F238E27FC236}">
                <a16:creationId xmlns:a16="http://schemas.microsoft.com/office/drawing/2014/main" id="{AC4DE51C-A0D2-4254-A31E-5776207107C1}"/>
              </a:ext>
            </a:extLst>
          </p:cNvPr>
          <p:cNvSpPr>
            <a:spLocks noGrp="1"/>
          </p:cNvSpPr>
          <p:nvPr/>
        </p:nvSpPr>
        <p:spPr>
          <a:xfrm>
            <a:off x="8039100" y="5010150"/>
            <a:ext cx="3143250" cy="323850"/>
          </a:xfrm>
          <a:prstGeom prst="rect">
            <a:avLst/>
          </a:prstGeom>
          <a:noFill/>
          <a:ln w="0">
            <a:noFill/>
            <a:prstDash val="solid"/>
          </a:ln>
        </p:spPr>
        <p:txBody>
          <a:bodyPr wrap="square" lIns="0" tIns="0" rIns="0" bIns="0" anchor="t">
            <a:noAutofit/>
          </a:bodyPr>
          <a:lstStyle/>
          <a:p>
            <a:pPr algn="l">
              <a:lnSpc>
                <a:spcPct val="105000"/>
              </a:lnSpc>
              <a:buNone/>
              <a:defRPr sz="1425" b="1" i="0">
                <a:solidFill>
                  <a:srgbClr val="C49A3A"/>
                </a:solidFill>
                <a:latin typeface="Aptos"/>
                <a:ea typeface="Aptos"/>
                <a:cs typeface="Aptos"/>
              </a:defRPr>
            </a:pPr>
            <a:r>
              <a:rPr lang="en-US" sz="1425" b="1" i="0">
                <a:solidFill>
                  <a:srgbClr val="D87368"/>
                </a:solidFill>
                <a:latin typeface="Aptos"/>
                <a:ea typeface="Aptos"/>
                <a:cs typeface="Aptos"/>
              </a:rPr>
              <a:t>ACT EARLY</a:t>
            </a:r>
          </a:p>
        </p:txBody>
      </p:sp>
    </p:spTree>
    <p:extLst>
      <p:ext uri="{BB962C8B-B14F-4D97-AF65-F5344CB8AC3E}">
        <p14:creationId xmlns:p14="http://schemas.microsoft.com/office/powerpoint/2010/main" val="11718698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5F9FD"/>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8906AF2F-D75A-40F0-B2CA-DAD9F3544E97}"/>
              </a:ext>
            </a:extLst>
          </p:cNvPr>
          <p:cNvSpPr>
            <a:spLocks noGrp="1"/>
          </p:cNvSpPr>
          <p:nvPr/>
        </p:nvSpPr>
        <p:spPr>
          <a:xfrm>
            <a:off x="685800" y="323850"/>
            <a:ext cx="4762500" cy="228600"/>
          </a:xfrm>
          <a:prstGeom prst="rect">
            <a:avLst/>
          </a:prstGeom>
          <a:noFill/>
          <a:ln w="0">
            <a:noFill/>
            <a:prstDash val="solid"/>
          </a:ln>
        </p:spPr>
        <p:txBody>
          <a:bodyPr wrap="square" lIns="0" tIns="0" rIns="0" bIns="0" anchor="t">
            <a:noAutofit/>
          </a:bodyPr>
          <a:lstStyle/>
          <a:p>
            <a:pPr algn="l">
              <a:lnSpc>
                <a:spcPct val="105000"/>
              </a:lnSpc>
              <a:buNone/>
              <a:defRPr sz="1350" b="1" i="0">
                <a:solidFill>
                  <a:srgbClr val="6B1835"/>
                </a:solidFill>
                <a:latin typeface="Aptos"/>
                <a:ea typeface="Aptos"/>
                <a:cs typeface="Aptos"/>
              </a:defRPr>
            </a:pPr>
            <a:r>
              <a:rPr lang="en-US" sz="1350" b="1" i="0">
                <a:solidFill>
                  <a:srgbClr val="3F7FC8"/>
                </a:solidFill>
                <a:latin typeface="Aptos"/>
                <a:ea typeface="Aptos"/>
                <a:cs typeface="Aptos"/>
              </a:rPr>
              <a:t>IMMEDIATE ACTIONS AFTER A LOSS</a:t>
            </a:r>
          </a:p>
        </p:txBody>
      </p:sp>
      <p:sp>
        <p:nvSpPr>
          <p:cNvPr id="2" name="Rectangle 1">
            <a:extLst>
              <a:ext uri="{FF2B5EF4-FFF2-40B4-BE49-F238E27FC236}">
                <a16:creationId xmlns:a16="http://schemas.microsoft.com/office/drawing/2014/main" id="{B1F9771B-B12D-4140-92AC-EBF7E97B1C2B}"/>
              </a:ext>
            </a:extLst>
          </p:cNvPr>
          <p:cNvSpPr>
            <a:spLocks noGrp="1"/>
          </p:cNvSpPr>
          <p:nvPr/>
        </p:nvSpPr>
        <p:spPr>
          <a:xfrm>
            <a:off x="11125200" y="323850"/>
            <a:ext cx="381000" cy="228600"/>
          </a:xfrm>
          <a:prstGeom prst="rect">
            <a:avLst/>
          </a:prstGeom>
          <a:noFill/>
          <a:ln w="0">
            <a:noFill/>
            <a:prstDash val="solid"/>
          </a:ln>
        </p:spPr>
        <p:txBody>
          <a:bodyPr wrap="square" lIns="0" tIns="0" rIns="0" bIns="0" anchor="t">
            <a:noAutofit/>
          </a:bodyPr>
          <a:lstStyle/>
          <a:p>
            <a:pPr algn="r">
              <a:lnSpc>
                <a:spcPct val="105000"/>
              </a:lnSpc>
              <a:buNone/>
              <a:defRPr sz="1350" b="1" i="0">
                <a:solidFill>
                  <a:srgbClr val="8B7D72"/>
                </a:solidFill>
                <a:latin typeface="Aptos"/>
                <a:ea typeface="Aptos"/>
                <a:cs typeface="Aptos"/>
              </a:defRPr>
            </a:pPr>
            <a:r>
              <a:rPr lang="en-US" sz="1350" b="1" i="0">
                <a:solidFill>
                  <a:srgbClr val="66788A"/>
                </a:solidFill>
                <a:latin typeface="Aptos"/>
                <a:ea typeface="Aptos"/>
                <a:cs typeface="Aptos"/>
              </a:rPr>
              <a:t>03</a:t>
            </a:r>
          </a:p>
        </p:txBody>
      </p:sp>
      <p:sp>
        <p:nvSpPr>
          <p:cNvPr id="3" name="Straight Connector 2">
            <a:extLst>
              <a:ext uri="{FF2B5EF4-FFF2-40B4-BE49-F238E27FC236}">
                <a16:creationId xmlns:a16="http://schemas.microsoft.com/office/drawing/2014/main" id="{7FB23A7E-4F65-4CFF-9EA7-46F0A2A41033}"/>
              </a:ext>
            </a:extLst>
          </p:cNvPr>
          <p:cNvSpPr>
            <a:spLocks noGrp="1"/>
          </p:cNvSpPr>
          <p:nvPr/>
        </p:nvSpPr>
        <p:spPr>
          <a:xfrm>
            <a:off x="685800" y="647700"/>
            <a:ext cx="10820400" cy="0"/>
          </a:xfrm>
          <a:prstGeom prst="line">
            <a:avLst/>
          </a:prstGeom>
          <a:noFill/>
          <a:ln w="19050">
            <a:solidFill>
              <a:srgbClr val="D87368"/>
            </a:solidFill>
            <a:prstDash val="solid"/>
          </a:ln>
        </p:spPr>
        <p:txBody>
          <a:bodyPr/>
          <a:lstStyle/>
          <a:p>
            <a:endParaRPr lang="en-US"/>
          </a:p>
        </p:txBody>
      </p:sp>
      <p:sp>
        <p:nvSpPr>
          <p:cNvPr id="4" name="Rectangle 3">
            <a:extLst>
              <a:ext uri="{FF2B5EF4-FFF2-40B4-BE49-F238E27FC236}">
                <a16:creationId xmlns:a16="http://schemas.microsoft.com/office/drawing/2014/main" id="{A9E4F643-4A87-4F49-8AB4-6A50E31AFB25}"/>
              </a:ext>
            </a:extLst>
          </p:cNvPr>
          <p:cNvSpPr>
            <a:spLocks noGrp="1"/>
          </p:cNvSpPr>
          <p:nvPr/>
        </p:nvSpPr>
        <p:spPr>
          <a:xfrm>
            <a:off x="685800" y="838200"/>
            <a:ext cx="10820400" cy="1066800"/>
          </a:xfrm>
          <a:prstGeom prst="rect">
            <a:avLst/>
          </a:prstGeom>
          <a:noFill/>
          <a:ln w="0">
            <a:noFill/>
            <a:prstDash val="solid"/>
          </a:ln>
        </p:spPr>
        <p:txBody>
          <a:bodyPr wrap="square" lIns="0" tIns="0" rIns="0" bIns="0" anchor="t">
            <a:normAutofit/>
          </a:bodyPr>
          <a:lstStyle/>
          <a:p>
            <a:pPr algn="l">
              <a:lnSpc>
                <a:spcPct val="96000"/>
              </a:lnSpc>
              <a:buNone/>
              <a:defRPr sz="3600" b="1" i="0">
                <a:solidFill>
                  <a:srgbClr val="25211F"/>
                </a:solidFill>
                <a:latin typeface="Georgia"/>
                <a:ea typeface="Georgia"/>
                <a:cs typeface="Georgia"/>
              </a:defRPr>
            </a:pPr>
            <a:r>
              <a:rPr lang="en-US" sz="3600" b="1" i="0">
                <a:solidFill>
                  <a:srgbClr val="203548"/>
                </a:solidFill>
                <a:latin typeface="Georgia"/>
                <a:ea typeface="Georgia"/>
                <a:cs typeface="Georgia"/>
              </a:rPr>
              <a:t>The first hour sets the claim in motion</a:t>
            </a:r>
          </a:p>
        </p:txBody>
      </p:sp>
      <p:sp>
        <p:nvSpPr>
          <p:cNvPr id="5" name="Rectangle 4">
            <a:extLst>
              <a:ext uri="{FF2B5EF4-FFF2-40B4-BE49-F238E27FC236}">
                <a16:creationId xmlns:a16="http://schemas.microsoft.com/office/drawing/2014/main" id="{28D44081-0CCC-4305-904D-6B230147F0E9}"/>
              </a:ext>
            </a:extLst>
          </p:cNvPr>
          <p:cNvSpPr>
            <a:spLocks noGrp="1"/>
          </p:cNvSpPr>
          <p:nvPr/>
        </p:nvSpPr>
        <p:spPr>
          <a:xfrm>
            <a:off x="685800" y="2095500"/>
            <a:ext cx="1143000" cy="838200"/>
          </a:xfrm>
          <a:prstGeom prst="rect">
            <a:avLst/>
          </a:prstGeom>
          <a:noFill/>
          <a:ln w="0">
            <a:noFill/>
            <a:prstDash val="solid"/>
          </a:ln>
        </p:spPr>
        <p:txBody>
          <a:bodyPr wrap="square" lIns="0" tIns="0" rIns="0" bIns="0" anchor="t">
            <a:noAutofit/>
          </a:bodyPr>
          <a:lstStyle/>
          <a:p>
            <a:pPr algn="l">
              <a:lnSpc>
                <a:spcPct val="105000"/>
              </a:lnSpc>
              <a:buNone/>
              <a:defRPr sz="5550" b="1" i="0">
                <a:solidFill>
                  <a:srgbClr val="C49A3A"/>
                </a:solidFill>
                <a:latin typeface="Georgia"/>
                <a:ea typeface="Georgia"/>
                <a:cs typeface="Georgia"/>
              </a:defRPr>
            </a:pPr>
            <a:r>
              <a:rPr lang="en-US" sz="5550" b="1" i="0">
                <a:solidFill>
                  <a:srgbClr val="D87368"/>
                </a:solidFill>
                <a:latin typeface="Georgia"/>
                <a:ea typeface="Georgia"/>
                <a:cs typeface="Georgia"/>
              </a:rPr>
              <a:t>01</a:t>
            </a:r>
          </a:p>
        </p:txBody>
      </p:sp>
      <p:sp>
        <p:nvSpPr>
          <p:cNvPr id="6" name="Rectangle 5">
            <a:extLst>
              <a:ext uri="{FF2B5EF4-FFF2-40B4-BE49-F238E27FC236}">
                <a16:creationId xmlns:a16="http://schemas.microsoft.com/office/drawing/2014/main" id="{068F8EF2-0645-42DF-B990-3AC9CFD98452}"/>
              </a:ext>
            </a:extLst>
          </p:cNvPr>
          <p:cNvSpPr>
            <a:spLocks noGrp="1"/>
          </p:cNvSpPr>
          <p:nvPr/>
        </p:nvSpPr>
        <p:spPr>
          <a:xfrm>
            <a:off x="1752600" y="2133600"/>
            <a:ext cx="4000500" cy="419100"/>
          </a:xfrm>
          <a:prstGeom prst="rect">
            <a:avLst/>
          </a:prstGeom>
          <a:noFill/>
          <a:ln w="0">
            <a:noFill/>
            <a:prstDash val="solid"/>
          </a:ln>
        </p:spPr>
        <p:txBody>
          <a:bodyPr wrap="square" lIns="0" tIns="0" rIns="0" bIns="0" anchor="t">
            <a:normAutofit/>
          </a:bodyPr>
          <a:lstStyle/>
          <a:p>
            <a:pPr algn="l">
              <a:lnSpc>
                <a:spcPct val="105000"/>
              </a:lnSpc>
              <a:buNone/>
              <a:defRPr sz="2550" b="1" i="0">
                <a:solidFill>
                  <a:srgbClr val="6B1835"/>
                </a:solidFill>
                <a:latin typeface="Georgia"/>
                <a:ea typeface="Georgia"/>
                <a:cs typeface="Georgia"/>
              </a:defRPr>
            </a:pPr>
            <a:r>
              <a:rPr lang="en-US" sz="2550" b="1" i="0">
                <a:solidFill>
                  <a:srgbClr val="3F7FC8"/>
                </a:solidFill>
                <a:latin typeface="Georgia"/>
                <a:ea typeface="Georgia"/>
                <a:cs typeface="Georgia"/>
              </a:rPr>
              <a:t>Report promptly</a:t>
            </a:r>
          </a:p>
        </p:txBody>
      </p:sp>
      <p:sp>
        <p:nvSpPr>
          <p:cNvPr id="7" name="Rectangle 6">
            <a:extLst>
              <a:ext uri="{FF2B5EF4-FFF2-40B4-BE49-F238E27FC236}">
                <a16:creationId xmlns:a16="http://schemas.microsoft.com/office/drawing/2014/main" id="{E14E9533-0058-4732-9450-A1D6D26D3244}"/>
              </a:ext>
            </a:extLst>
          </p:cNvPr>
          <p:cNvSpPr>
            <a:spLocks noGrp="1"/>
          </p:cNvSpPr>
          <p:nvPr/>
        </p:nvSpPr>
        <p:spPr>
          <a:xfrm>
            <a:off x="1752600" y="2667000"/>
            <a:ext cx="4095750" cy="1295400"/>
          </a:xfrm>
          <a:prstGeom prst="rect">
            <a:avLst/>
          </a:prstGeom>
          <a:noFill/>
          <a:ln w="0">
            <a:noFill/>
            <a:prstDash val="solid"/>
          </a:ln>
        </p:spPr>
        <p:txBody>
          <a:bodyPr wrap="square" lIns="0" tIns="0" rIns="0" bIns="0" anchor="t">
            <a:normAutofit/>
          </a:bodyPr>
          <a:lstStyle/>
          <a:p>
            <a:pPr algn="l">
              <a:lnSpc>
                <a:spcPct val="113000"/>
              </a:lnSpc>
              <a:buNone/>
              <a:defRPr sz="1800" b="0" i="0">
                <a:solidFill>
                  <a:srgbClr val="25211F"/>
                </a:solidFill>
                <a:latin typeface="Aptos"/>
                <a:ea typeface="Aptos"/>
                <a:cs typeface="Aptos"/>
              </a:defRPr>
            </a:pPr>
            <a:r>
              <a:rPr lang="en-US" sz="1800" b="0" i="0">
                <a:solidFill>
                  <a:srgbClr val="203548"/>
                </a:solidFill>
                <a:latin typeface="Aptos"/>
                <a:ea typeface="Aptos"/>
                <a:cs typeface="Aptos"/>
              </a:rPr>
              <a:t>Call or email as soon as damage is discovered. Early reporting means faster inspection, faster payment, and fewer complications.</a:t>
            </a:r>
          </a:p>
        </p:txBody>
      </p:sp>
      <p:sp>
        <p:nvSpPr>
          <p:cNvPr id="8" name="Straight Connector 7">
            <a:extLst>
              <a:ext uri="{FF2B5EF4-FFF2-40B4-BE49-F238E27FC236}">
                <a16:creationId xmlns:a16="http://schemas.microsoft.com/office/drawing/2014/main" id="{CE7A6A98-5EAF-4F92-9E1E-9A522FC44F0A}"/>
              </a:ext>
            </a:extLst>
          </p:cNvPr>
          <p:cNvSpPr>
            <a:spLocks noGrp="1"/>
          </p:cNvSpPr>
          <p:nvPr/>
        </p:nvSpPr>
        <p:spPr>
          <a:xfrm>
            <a:off x="6096000" y="2133600"/>
            <a:ext cx="0" cy="2724150"/>
          </a:xfrm>
          <a:prstGeom prst="line">
            <a:avLst/>
          </a:prstGeom>
          <a:noFill/>
          <a:ln w="28575">
            <a:solidFill>
              <a:srgbClr val="B9D5F0"/>
            </a:solidFill>
            <a:prstDash val="solid"/>
          </a:ln>
        </p:spPr>
        <p:txBody>
          <a:bodyPr/>
          <a:lstStyle/>
          <a:p>
            <a:endParaRPr lang="en-US"/>
          </a:p>
        </p:txBody>
      </p:sp>
      <p:sp>
        <p:nvSpPr>
          <p:cNvPr id="9" name="Rectangle 8">
            <a:extLst>
              <a:ext uri="{FF2B5EF4-FFF2-40B4-BE49-F238E27FC236}">
                <a16:creationId xmlns:a16="http://schemas.microsoft.com/office/drawing/2014/main" id="{DBCC57B2-1EF4-4906-B874-1FE45BDDC77E}"/>
              </a:ext>
            </a:extLst>
          </p:cNvPr>
          <p:cNvSpPr>
            <a:spLocks noGrp="1"/>
          </p:cNvSpPr>
          <p:nvPr/>
        </p:nvSpPr>
        <p:spPr>
          <a:xfrm>
            <a:off x="6534150" y="2095500"/>
            <a:ext cx="1143000" cy="838200"/>
          </a:xfrm>
          <a:prstGeom prst="rect">
            <a:avLst/>
          </a:prstGeom>
          <a:noFill/>
          <a:ln w="0">
            <a:noFill/>
            <a:prstDash val="solid"/>
          </a:ln>
        </p:spPr>
        <p:txBody>
          <a:bodyPr wrap="square" lIns="0" tIns="0" rIns="0" bIns="0" anchor="t">
            <a:noAutofit/>
          </a:bodyPr>
          <a:lstStyle/>
          <a:p>
            <a:pPr algn="l">
              <a:lnSpc>
                <a:spcPct val="105000"/>
              </a:lnSpc>
              <a:buNone/>
              <a:defRPr sz="5550" b="1" i="0">
                <a:solidFill>
                  <a:srgbClr val="C49A3A"/>
                </a:solidFill>
                <a:latin typeface="Georgia"/>
                <a:ea typeface="Georgia"/>
                <a:cs typeface="Georgia"/>
              </a:defRPr>
            </a:pPr>
            <a:r>
              <a:rPr lang="en-US" sz="5550" b="1" i="0">
                <a:solidFill>
                  <a:srgbClr val="D87368"/>
                </a:solidFill>
                <a:latin typeface="Georgia"/>
                <a:ea typeface="Georgia"/>
                <a:cs typeface="Georgia"/>
              </a:rPr>
              <a:t>02</a:t>
            </a:r>
          </a:p>
        </p:txBody>
      </p:sp>
      <p:sp>
        <p:nvSpPr>
          <p:cNvPr id="10" name="Rectangle 9">
            <a:extLst>
              <a:ext uri="{FF2B5EF4-FFF2-40B4-BE49-F238E27FC236}">
                <a16:creationId xmlns:a16="http://schemas.microsoft.com/office/drawing/2014/main" id="{60356B18-01B3-4635-9A3E-0571FA073BFD}"/>
              </a:ext>
            </a:extLst>
          </p:cNvPr>
          <p:cNvSpPr>
            <a:spLocks noGrp="1"/>
          </p:cNvSpPr>
          <p:nvPr/>
        </p:nvSpPr>
        <p:spPr>
          <a:xfrm>
            <a:off x="7600950" y="2133600"/>
            <a:ext cx="3905250" cy="419100"/>
          </a:xfrm>
          <a:prstGeom prst="rect">
            <a:avLst/>
          </a:prstGeom>
          <a:noFill/>
          <a:ln w="0">
            <a:noFill/>
            <a:prstDash val="solid"/>
          </a:ln>
        </p:spPr>
        <p:txBody>
          <a:bodyPr wrap="square" lIns="0" tIns="0" rIns="0" bIns="0" anchor="t">
            <a:normAutofit/>
          </a:bodyPr>
          <a:lstStyle/>
          <a:p>
            <a:pPr algn="l">
              <a:lnSpc>
                <a:spcPct val="105000"/>
              </a:lnSpc>
              <a:buNone/>
              <a:defRPr sz="2550" b="1" i="0">
                <a:solidFill>
                  <a:srgbClr val="6B1835"/>
                </a:solidFill>
                <a:latin typeface="Georgia"/>
                <a:ea typeface="Georgia"/>
                <a:cs typeface="Georgia"/>
              </a:defRPr>
            </a:pPr>
            <a:r>
              <a:rPr lang="en-US" sz="2550" b="1" i="0">
                <a:solidFill>
                  <a:srgbClr val="3F7FC8"/>
                </a:solidFill>
                <a:latin typeface="Georgia"/>
                <a:ea typeface="Georgia"/>
                <a:cs typeface="Georgia"/>
              </a:rPr>
              <a:t>Protect the property</a:t>
            </a:r>
          </a:p>
        </p:txBody>
      </p:sp>
      <p:sp>
        <p:nvSpPr>
          <p:cNvPr id="11" name="Rectangle 10">
            <a:extLst>
              <a:ext uri="{FF2B5EF4-FFF2-40B4-BE49-F238E27FC236}">
                <a16:creationId xmlns:a16="http://schemas.microsoft.com/office/drawing/2014/main" id="{62082500-7886-4390-9AF2-903241753B8E}"/>
              </a:ext>
            </a:extLst>
          </p:cNvPr>
          <p:cNvSpPr>
            <a:spLocks noGrp="1"/>
          </p:cNvSpPr>
          <p:nvPr/>
        </p:nvSpPr>
        <p:spPr>
          <a:xfrm>
            <a:off x="7600950" y="2667000"/>
            <a:ext cx="3714750" cy="1028700"/>
          </a:xfrm>
          <a:prstGeom prst="rect">
            <a:avLst/>
          </a:prstGeom>
          <a:noFill/>
          <a:ln w="0">
            <a:noFill/>
            <a:prstDash val="solid"/>
          </a:ln>
        </p:spPr>
        <p:txBody>
          <a:bodyPr wrap="square" lIns="0" tIns="0" rIns="0" bIns="0" anchor="t">
            <a:normAutofit fontScale="91615"/>
          </a:bodyPr>
          <a:lstStyle/>
          <a:p>
            <a:pPr algn="l">
              <a:lnSpc>
                <a:spcPct val="113000"/>
              </a:lnSpc>
              <a:buNone/>
              <a:defRPr sz="1800" b="0" i="0">
                <a:solidFill>
                  <a:srgbClr val="25211F"/>
                </a:solidFill>
                <a:latin typeface="Aptos"/>
                <a:ea typeface="Aptos"/>
                <a:cs typeface="Aptos"/>
              </a:defRPr>
            </a:pPr>
            <a:r>
              <a:rPr lang="en-US" sz="1800" b="0" i="0">
                <a:solidFill>
                  <a:srgbClr val="203548"/>
                </a:solidFill>
                <a:latin typeface="Aptos"/>
                <a:ea typeface="Aptos"/>
                <a:cs typeface="Aptos"/>
              </a:rPr>
              <a:t>Stop ongoing damage: shut off water, arrange temporary board-up, and take other reasonable protective steps.</a:t>
            </a:r>
          </a:p>
        </p:txBody>
      </p:sp>
      <p:sp>
        <p:nvSpPr>
          <p:cNvPr id="12" name="Rectangle 11">
            <a:extLst>
              <a:ext uri="{FF2B5EF4-FFF2-40B4-BE49-F238E27FC236}">
                <a16:creationId xmlns:a16="http://schemas.microsoft.com/office/drawing/2014/main" id="{56EE422A-F1F3-427A-AEC8-21CBE6791835}"/>
              </a:ext>
            </a:extLst>
          </p:cNvPr>
          <p:cNvSpPr>
            <a:spLocks noGrp="1"/>
          </p:cNvSpPr>
          <p:nvPr/>
        </p:nvSpPr>
        <p:spPr>
          <a:xfrm>
            <a:off x="7600950" y="3981450"/>
            <a:ext cx="2762250" cy="228600"/>
          </a:xfrm>
          <a:prstGeom prst="rect">
            <a:avLst/>
          </a:prstGeom>
          <a:noFill/>
          <a:ln w="0">
            <a:noFill/>
            <a:prstDash val="solid"/>
          </a:ln>
        </p:spPr>
        <p:txBody>
          <a:bodyPr wrap="square" lIns="0" tIns="0" rIns="0" bIns="0" anchor="t">
            <a:noAutofit/>
          </a:bodyPr>
          <a:lstStyle/>
          <a:p>
            <a:pPr algn="l">
              <a:lnSpc>
                <a:spcPct val="105000"/>
              </a:lnSpc>
              <a:buNone/>
              <a:defRPr sz="1350" b="1" i="0">
                <a:solidFill>
                  <a:srgbClr val="C49A3A"/>
                </a:solidFill>
                <a:latin typeface="Aptos"/>
                <a:ea typeface="Aptos"/>
                <a:cs typeface="Aptos"/>
              </a:defRPr>
            </a:pPr>
            <a:r>
              <a:rPr lang="en-US" sz="1350" b="1" i="0">
                <a:solidFill>
                  <a:srgbClr val="D87368"/>
                </a:solidFill>
                <a:latin typeface="Aptos"/>
                <a:ea typeface="Aptos"/>
                <a:cs typeface="Aptos"/>
              </a:rPr>
              <a:t>PRESERVE THE RECORD</a:t>
            </a:r>
          </a:p>
        </p:txBody>
      </p:sp>
      <p:sp>
        <p:nvSpPr>
          <p:cNvPr id="13" name="Rectangle 12">
            <a:extLst>
              <a:ext uri="{FF2B5EF4-FFF2-40B4-BE49-F238E27FC236}">
                <a16:creationId xmlns:a16="http://schemas.microsoft.com/office/drawing/2014/main" id="{6BC3326D-A1F2-40B0-9824-E72E962EC50F}"/>
              </a:ext>
            </a:extLst>
          </p:cNvPr>
          <p:cNvSpPr>
            <a:spLocks noGrp="1"/>
          </p:cNvSpPr>
          <p:nvPr/>
        </p:nvSpPr>
        <p:spPr>
          <a:xfrm>
            <a:off x="7600950" y="4267200"/>
            <a:ext cx="3714750" cy="552450"/>
          </a:xfrm>
          <a:prstGeom prst="rect">
            <a:avLst/>
          </a:prstGeom>
          <a:noFill/>
          <a:ln w="0">
            <a:noFill/>
            <a:prstDash val="solid"/>
          </a:ln>
        </p:spPr>
        <p:txBody>
          <a:bodyPr wrap="square" lIns="0" tIns="0" rIns="0" bIns="0" anchor="t">
            <a:normAutofit fontScale="95899"/>
          </a:bodyPr>
          <a:lstStyle/>
          <a:p>
            <a:pPr algn="l">
              <a:lnSpc>
                <a:spcPct val="105000"/>
              </a:lnSpc>
              <a:buNone/>
              <a:defRPr sz="1800" b="1" i="0">
                <a:solidFill>
                  <a:srgbClr val="25211F"/>
                </a:solidFill>
                <a:latin typeface="Aptos"/>
                <a:ea typeface="Aptos"/>
                <a:cs typeface="Aptos"/>
              </a:defRPr>
            </a:pPr>
            <a:r>
              <a:rPr lang="en-US" sz="1800" b="1" i="0">
                <a:solidFill>
                  <a:srgbClr val="203548"/>
                </a:solidFill>
                <a:latin typeface="Aptos"/>
                <a:ea typeface="Aptos"/>
                <a:cs typeface="Aptos"/>
              </a:rPr>
              <a:t>Document conditions with photos and video.</a:t>
            </a:r>
          </a:p>
        </p:txBody>
      </p:sp>
      <p:sp>
        <p:nvSpPr>
          <p:cNvPr id="14" name="Rectangle 13">
            <a:extLst>
              <a:ext uri="{FF2B5EF4-FFF2-40B4-BE49-F238E27FC236}">
                <a16:creationId xmlns:a16="http://schemas.microsoft.com/office/drawing/2014/main" id="{FFBC13DC-B440-4EE8-BE72-EAA14D56AA8E}"/>
              </a:ext>
            </a:extLst>
          </p:cNvPr>
          <p:cNvSpPr>
            <a:spLocks noGrp="1"/>
          </p:cNvSpPr>
          <p:nvPr/>
        </p:nvSpPr>
        <p:spPr>
          <a:xfrm>
            <a:off x="685800" y="5219700"/>
            <a:ext cx="10820400" cy="723900"/>
          </a:xfrm>
          <a:prstGeom prst="rect">
            <a:avLst/>
          </a:prstGeom>
          <a:solidFill>
            <a:srgbClr val="1F4E79"/>
          </a:solidFill>
          <a:ln w="0">
            <a:solidFill>
              <a:srgbClr val="3F1023"/>
            </a:solidFill>
            <a:prstDash val="solid"/>
          </a:ln>
        </p:spPr>
        <p:txBody>
          <a:bodyPr/>
          <a:lstStyle/>
          <a:p>
            <a:endParaRPr lang="en-US"/>
          </a:p>
        </p:txBody>
      </p:sp>
      <p:sp>
        <p:nvSpPr>
          <p:cNvPr id="15" name="Rectangle 14">
            <a:extLst>
              <a:ext uri="{FF2B5EF4-FFF2-40B4-BE49-F238E27FC236}">
                <a16:creationId xmlns:a16="http://schemas.microsoft.com/office/drawing/2014/main" id="{53F0BA36-6933-4114-8E32-D74FA18E35C0}"/>
              </a:ext>
            </a:extLst>
          </p:cNvPr>
          <p:cNvSpPr>
            <a:spLocks noGrp="1"/>
          </p:cNvSpPr>
          <p:nvPr/>
        </p:nvSpPr>
        <p:spPr>
          <a:xfrm>
            <a:off x="876300" y="5391150"/>
            <a:ext cx="10439400" cy="381000"/>
          </a:xfrm>
          <a:prstGeom prst="rect">
            <a:avLst/>
          </a:prstGeom>
          <a:noFill/>
          <a:ln w="0">
            <a:noFill/>
            <a:prstDash val="solid"/>
          </a:ln>
        </p:spPr>
        <p:txBody>
          <a:bodyPr wrap="square" lIns="0" tIns="0" rIns="0" bIns="0" anchor="t">
            <a:noAutofit/>
          </a:bodyPr>
          <a:lstStyle/>
          <a:p>
            <a:pPr algn="ctr">
              <a:lnSpc>
                <a:spcPct val="105000"/>
              </a:lnSpc>
              <a:buNone/>
              <a:defRPr sz="2100" b="1" i="0">
                <a:solidFill>
                  <a:srgbClr val="FFFFFF"/>
                </a:solidFill>
                <a:latin typeface="Aptos"/>
                <a:ea typeface="Aptos"/>
                <a:cs typeface="Aptos"/>
              </a:defRPr>
            </a:pPr>
            <a:r>
              <a:rPr sz="2100" b="1" i="0">
                <a:solidFill>
                  <a:srgbClr val="FFFFFF"/>
                </a:solidFill>
                <a:latin typeface="Aptos"/>
                <a:ea typeface="Aptos"/>
                <a:cs typeface="Aptos"/>
              </a:rPr>
              <a:t>REPORT  →  PROTECT  →  DOCUMENT</a:t>
            </a:r>
          </a:p>
        </p:txBody>
      </p:sp>
    </p:spTree>
    <p:extLst>
      <p:ext uri="{BB962C8B-B14F-4D97-AF65-F5344CB8AC3E}">
        <p14:creationId xmlns:p14="http://schemas.microsoft.com/office/powerpoint/2010/main" val="14170202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5F9FD"/>
        </a:solidFill>
        <a:effectLst/>
      </p:bgPr>
    </p:bg>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50335436-8F6B-4776-AF14-27273338B748}"/>
              </a:ext>
            </a:extLst>
          </p:cNvPr>
          <p:cNvSpPr>
            <a:spLocks noGrp="1"/>
          </p:cNvSpPr>
          <p:nvPr/>
        </p:nvSpPr>
        <p:spPr>
          <a:xfrm>
            <a:off x="685800" y="323850"/>
            <a:ext cx="4762500" cy="228600"/>
          </a:xfrm>
          <a:prstGeom prst="rect">
            <a:avLst/>
          </a:prstGeom>
          <a:noFill/>
          <a:ln w="0">
            <a:noFill/>
            <a:prstDash val="solid"/>
          </a:ln>
        </p:spPr>
        <p:txBody>
          <a:bodyPr wrap="square" lIns="0" tIns="0" rIns="0" bIns="0" anchor="t">
            <a:noAutofit/>
          </a:bodyPr>
          <a:lstStyle/>
          <a:p>
            <a:pPr algn="l">
              <a:lnSpc>
                <a:spcPct val="105000"/>
              </a:lnSpc>
              <a:buNone/>
              <a:defRPr sz="1350" b="1" i="0">
                <a:solidFill>
                  <a:srgbClr val="6B1835"/>
                </a:solidFill>
                <a:latin typeface="Aptos"/>
                <a:ea typeface="Aptos"/>
                <a:cs typeface="Aptos"/>
              </a:defRPr>
            </a:pPr>
            <a:r>
              <a:rPr lang="en-US" sz="1350" b="1" i="0">
                <a:solidFill>
                  <a:srgbClr val="3F7FC8"/>
                </a:solidFill>
                <a:latin typeface="Aptos"/>
                <a:ea typeface="Aptos"/>
                <a:cs typeface="Aptos"/>
              </a:rPr>
              <a:t>READINESS</a:t>
            </a:r>
          </a:p>
        </p:txBody>
      </p:sp>
      <p:sp>
        <p:nvSpPr>
          <p:cNvPr id="2" name="Rectangle 1">
            <a:extLst>
              <a:ext uri="{FF2B5EF4-FFF2-40B4-BE49-F238E27FC236}">
                <a16:creationId xmlns:a16="http://schemas.microsoft.com/office/drawing/2014/main" id="{DD562F91-AF91-4D78-BE7D-4F2563DA79C4}"/>
              </a:ext>
            </a:extLst>
          </p:cNvPr>
          <p:cNvSpPr>
            <a:spLocks noGrp="1"/>
          </p:cNvSpPr>
          <p:nvPr/>
        </p:nvSpPr>
        <p:spPr>
          <a:xfrm>
            <a:off x="11125200" y="323850"/>
            <a:ext cx="381000" cy="228600"/>
          </a:xfrm>
          <a:prstGeom prst="rect">
            <a:avLst/>
          </a:prstGeom>
          <a:noFill/>
          <a:ln w="0">
            <a:noFill/>
            <a:prstDash val="solid"/>
          </a:ln>
        </p:spPr>
        <p:txBody>
          <a:bodyPr wrap="square" lIns="0" tIns="0" rIns="0" bIns="0" anchor="t">
            <a:noAutofit/>
          </a:bodyPr>
          <a:lstStyle/>
          <a:p>
            <a:pPr algn="r">
              <a:lnSpc>
                <a:spcPct val="105000"/>
              </a:lnSpc>
              <a:buNone/>
              <a:defRPr sz="1350" b="1" i="0">
                <a:solidFill>
                  <a:srgbClr val="8B7D72"/>
                </a:solidFill>
                <a:latin typeface="Aptos"/>
                <a:ea typeface="Aptos"/>
                <a:cs typeface="Aptos"/>
              </a:defRPr>
            </a:pPr>
            <a:r>
              <a:rPr lang="en-US" sz="1350" b="1" i="0">
                <a:solidFill>
                  <a:srgbClr val="66788A"/>
                </a:solidFill>
                <a:latin typeface="Aptos"/>
                <a:ea typeface="Aptos"/>
                <a:cs typeface="Aptos"/>
              </a:rPr>
              <a:t>04</a:t>
            </a:r>
          </a:p>
        </p:txBody>
      </p:sp>
      <p:sp>
        <p:nvSpPr>
          <p:cNvPr id="3" name="Straight Connector 2">
            <a:extLst>
              <a:ext uri="{FF2B5EF4-FFF2-40B4-BE49-F238E27FC236}">
                <a16:creationId xmlns:a16="http://schemas.microsoft.com/office/drawing/2014/main" id="{4A34EA14-C8AE-4C3F-80C2-D21DA6B4DC13}"/>
              </a:ext>
            </a:extLst>
          </p:cNvPr>
          <p:cNvSpPr>
            <a:spLocks noGrp="1"/>
          </p:cNvSpPr>
          <p:nvPr/>
        </p:nvSpPr>
        <p:spPr>
          <a:xfrm>
            <a:off x="685800" y="647700"/>
            <a:ext cx="10820400" cy="0"/>
          </a:xfrm>
          <a:prstGeom prst="line">
            <a:avLst/>
          </a:prstGeom>
          <a:noFill/>
          <a:ln w="19050">
            <a:solidFill>
              <a:srgbClr val="D87368"/>
            </a:solidFill>
            <a:prstDash val="solid"/>
          </a:ln>
        </p:spPr>
        <p:txBody>
          <a:bodyPr/>
          <a:lstStyle/>
          <a:p>
            <a:endParaRPr lang="en-US"/>
          </a:p>
        </p:txBody>
      </p:sp>
      <p:sp>
        <p:nvSpPr>
          <p:cNvPr id="4" name="Rectangle 3">
            <a:extLst>
              <a:ext uri="{FF2B5EF4-FFF2-40B4-BE49-F238E27FC236}">
                <a16:creationId xmlns:a16="http://schemas.microsoft.com/office/drawing/2014/main" id="{592D65BE-3346-43C0-838F-8F2D5E3A2580}"/>
              </a:ext>
            </a:extLst>
          </p:cNvPr>
          <p:cNvSpPr>
            <a:spLocks noGrp="1"/>
          </p:cNvSpPr>
          <p:nvPr/>
        </p:nvSpPr>
        <p:spPr>
          <a:xfrm>
            <a:off x="685800" y="838200"/>
            <a:ext cx="10820400" cy="1066800"/>
          </a:xfrm>
          <a:prstGeom prst="rect">
            <a:avLst/>
          </a:prstGeom>
          <a:noFill/>
          <a:ln w="0">
            <a:noFill/>
            <a:prstDash val="solid"/>
          </a:ln>
        </p:spPr>
        <p:txBody>
          <a:bodyPr wrap="square" lIns="0" tIns="0" rIns="0" bIns="0" anchor="t">
            <a:normAutofit/>
          </a:bodyPr>
          <a:lstStyle/>
          <a:p>
            <a:pPr algn="l">
              <a:lnSpc>
                <a:spcPct val="96000"/>
              </a:lnSpc>
              <a:buNone/>
              <a:defRPr sz="3600" b="1" i="0">
                <a:solidFill>
                  <a:srgbClr val="25211F"/>
                </a:solidFill>
                <a:latin typeface="Georgia"/>
                <a:ea typeface="Georgia"/>
                <a:cs typeface="Georgia"/>
              </a:defRPr>
            </a:pPr>
            <a:r>
              <a:rPr lang="en-US" sz="3600" b="1" i="0">
                <a:solidFill>
                  <a:srgbClr val="203548"/>
                </a:solidFill>
                <a:latin typeface="Georgia"/>
                <a:ea typeface="Georgia"/>
                <a:cs typeface="Georgia"/>
              </a:rPr>
              <a:t>Your emergency vendor list should exist before the loss</a:t>
            </a:r>
          </a:p>
        </p:txBody>
      </p:sp>
      <p:sp>
        <p:nvSpPr>
          <p:cNvPr id="5" name="Rectangle 4">
            <a:extLst>
              <a:ext uri="{FF2B5EF4-FFF2-40B4-BE49-F238E27FC236}">
                <a16:creationId xmlns:a16="http://schemas.microsoft.com/office/drawing/2014/main" id="{F0B3A770-000C-4929-BF1D-9A1BEC0AA71C}"/>
              </a:ext>
            </a:extLst>
          </p:cNvPr>
          <p:cNvSpPr>
            <a:spLocks noGrp="1"/>
          </p:cNvSpPr>
          <p:nvPr/>
        </p:nvSpPr>
        <p:spPr>
          <a:xfrm>
            <a:off x="685800" y="2038350"/>
            <a:ext cx="4286250" cy="819150"/>
          </a:xfrm>
          <a:prstGeom prst="rect">
            <a:avLst/>
          </a:prstGeom>
          <a:noFill/>
          <a:ln w="0">
            <a:noFill/>
            <a:prstDash val="solid"/>
          </a:ln>
        </p:spPr>
        <p:txBody>
          <a:bodyPr wrap="square" lIns="0" tIns="0" rIns="0" bIns="0" anchor="t">
            <a:noAutofit/>
          </a:bodyPr>
          <a:lstStyle/>
          <a:p>
            <a:pPr algn="l">
              <a:lnSpc>
                <a:spcPct val="105000"/>
              </a:lnSpc>
              <a:buNone/>
              <a:defRPr sz="5700" b="1" i="0">
                <a:solidFill>
                  <a:srgbClr val="6B1835"/>
                </a:solidFill>
                <a:latin typeface="Georgia"/>
                <a:ea typeface="Georgia"/>
                <a:cs typeface="Georgia"/>
              </a:defRPr>
            </a:pPr>
            <a:r>
              <a:rPr lang="en-US" sz="5700" b="1" i="0">
                <a:solidFill>
                  <a:srgbClr val="3F7FC8"/>
                </a:solidFill>
                <a:latin typeface="Georgia"/>
                <a:ea typeface="Georgia"/>
                <a:cs typeface="Georgia"/>
              </a:rPr>
              <a:t>READY</a:t>
            </a:r>
          </a:p>
        </p:txBody>
      </p:sp>
      <p:sp>
        <p:nvSpPr>
          <p:cNvPr id="6" name="Rectangle 5">
            <a:extLst>
              <a:ext uri="{FF2B5EF4-FFF2-40B4-BE49-F238E27FC236}">
                <a16:creationId xmlns:a16="http://schemas.microsoft.com/office/drawing/2014/main" id="{92881EC5-351C-44DB-B310-59DC5B4D0F40}"/>
              </a:ext>
            </a:extLst>
          </p:cNvPr>
          <p:cNvSpPr>
            <a:spLocks noGrp="1"/>
          </p:cNvSpPr>
          <p:nvPr/>
        </p:nvSpPr>
        <p:spPr>
          <a:xfrm>
            <a:off x="685800" y="2895600"/>
            <a:ext cx="4286250" cy="1028700"/>
          </a:xfrm>
          <a:prstGeom prst="rect">
            <a:avLst/>
          </a:prstGeom>
          <a:noFill/>
          <a:ln w="0">
            <a:noFill/>
            <a:prstDash val="solid"/>
          </a:ln>
        </p:spPr>
        <p:txBody>
          <a:bodyPr wrap="square" lIns="0" tIns="0" rIns="0" bIns="0" anchor="t">
            <a:normAutofit/>
          </a:bodyPr>
          <a:lstStyle/>
          <a:p>
            <a:pPr algn="l">
              <a:lnSpc>
                <a:spcPct val="112000"/>
              </a:lnSpc>
              <a:buNone/>
              <a:defRPr sz="1950" b="0" i="0">
                <a:solidFill>
                  <a:srgbClr val="25211F"/>
                </a:solidFill>
                <a:latin typeface="Aptos"/>
                <a:ea typeface="Aptos"/>
                <a:cs typeface="Aptos"/>
              </a:defRPr>
            </a:pPr>
            <a:r>
              <a:rPr lang="en-US" sz="1950" b="0" i="0">
                <a:solidFill>
                  <a:srgbClr val="203548"/>
                </a:solidFill>
                <a:latin typeface="Aptos"/>
                <a:ea typeface="Aptos"/>
                <a:cs typeface="Aptos"/>
              </a:rPr>
              <a:t>Pre-identify contractors who can respond when buildings and operations are under pressure.</a:t>
            </a:r>
          </a:p>
        </p:txBody>
      </p:sp>
      <p:sp>
        <p:nvSpPr>
          <p:cNvPr id="7" name="Straight Connector 6">
            <a:extLst>
              <a:ext uri="{FF2B5EF4-FFF2-40B4-BE49-F238E27FC236}">
                <a16:creationId xmlns:a16="http://schemas.microsoft.com/office/drawing/2014/main" id="{0887FEDB-6A37-4730-A3E1-D899ED772C3D}"/>
              </a:ext>
            </a:extLst>
          </p:cNvPr>
          <p:cNvSpPr>
            <a:spLocks noGrp="1"/>
          </p:cNvSpPr>
          <p:nvPr/>
        </p:nvSpPr>
        <p:spPr>
          <a:xfrm>
            <a:off x="5391150" y="2095500"/>
            <a:ext cx="0" cy="2990850"/>
          </a:xfrm>
          <a:prstGeom prst="line">
            <a:avLst/>
          </a:prstGeom>
          <a:noFill/>
          <a:ln w="28575">
            <a:solidFill>
              <a:srgbClr val="D87368"/>
            </a:solidFill>
            <a:prstDash val="solid"/>
          </a:ln>
        </p:spPr>
        <p:txBody>
          <a:bodyPr/>
          <a:lstStyle/>
          <a:p>
            <a:endParaRPr lang="en-US"/>
          </a:p>
        </p:txBody>
      </p:sp>
      <p:sp>
        <p:nvSpPr>
          <p:cNvPr id="8" name="Rectangle 7">
            <a:extLst>
              <a:ext uri="{FF2B5EF4-FFF2-40B4-BE49-F238E27FC236}">
                <a16:creationId xmlns:a16="http://schemas.microsoft.com/office/drawing/2014/main" id="{018F3DBD-52A7-4555-B8E5-9A58B84F0BCA}"/>
              </a:ext>
            </a:extLst>
          </p:cNvPr>
          <p:cNvSpPr>
            <a:spLocks noGrp="1"/>
          </p:cNvSpPr>
          <p:nvPr/>
        </p:nvSpPr>
        <p:spPr>
          <a:xfrm>
            <a:off x="5905500" y="2076450"/>
            <a:ext cx="2381250" cy="219075"/>
          </a:xfrm>
          <a:prstGeom prst="rect">
            <a:avLst/>
          </a:prstGeom>
          <a:noFill/>
          <a:ln w="0">
            <a:noFill/>
            <a:prstDash val="solid"/>
          </a:ln>
        </p:spPr>
        <p:txBody>
          <a:bodyPr wrap="square" lIns="0" tIns="0" rIns="0" bIns="0" anchor="t">
            <a:noAutofit/>
          </a:bodyPr>
          <a:lstStyle/>
          <a:p>
            <a:pPr algn="l">
              <a:lnSpc>
                <a:spcPct val="105000"/>
              </a:lnSpc>
              <a:buNone/>
              <a:defRPr sz="1350" b="1" i="0">
                <a:solidFill>
                  <a:srgbClr val="C49A3A"/>
                </a:solidFill>
                <a:latin typeface="Aptos"/>
                <a:ea typeface="Aptos"/>
                <a:cs typeface="Aptos"/>
              </a:defRPr>
            </a:pPr>
            <a:r>
              <a:rPr lang="en-US" sz="1350" b="1" i="0">
                <a:solidFill>
                  <a:srgbClr val="D87368"/>
                </a:solidFill>
                <a:latin typeface="Aptos"/>
                <a:ea typeface="Aptos"/>
                <a:cs typeface="Aptos"/>
              </a:rPr>
              <a:t>01</a:t>
            </a:r>
          </a:p>
        </p:txBody>
      </p:sp>
      <p:sp>
        <p:nvSpPr>
          <p:cNvPr id="9" name="Rectangle 8">
            <a:extLst>
              <a:ext uri="{FF2B5EF4-FFF2-40B4-BE49-F238E27FC236}">
                <a16:creationId xmlns:a16="http://schemas.microsoft.com/office/drawing/2014/main" id="{11AC7861-BEA6-4E1B-94C5-1A6BCA5AB8F0}"/>
              </a:ext>
            </a:extLst>
          </p:cNvPr>
          <p:cNvSpPr>
            <a:spLocks noGrp="1"/>
          </p:cNvSpPr>
          <p:nvPr/>
        </p:nvSpPr>
        <p:spPr>
          <a:xfrm>
            <a:off x="5905500" y="2343150"/>
            <a:ext cx="2381250" cy="342900"/>
          </a:xfrm>
          <a:prstGeom prst="rect">
            <a:avLst/>
          </a:prstGeom>
          <a:noFill/>
          <a:ln w="0">
            <a:noFill/>
            <a:prstDash val="solid"/>
          </a:ln>
        </p:spPr>
        <p:txBody>
          <a:bodyPr wrap="square" lIns="0" tIns="0" rIns="0" bIns="0" anchor="t">
            <a:normAutofit/>
          </a:bodyPr>
          <a:lstStyle/>
          <a:p>
            <a:pPr algn="l">
              <a:lnSpc>
                <a:spcPct val="105000"/>
              </a:lnSpc>
              <a:buNone/>
              <a:defRPr sz="1800" b="1" i="0">
                <a:solidFill>
                  <a:srgbClr val="25211F"/>
                </a:solidFill>
                <a:latin typeface="Georgia"/>
                <a:ea typeface="Georgia"/>
                <a:cs typeface="Georgia"/>
              </a:defRPr>
            </a:pPr>
            <a:r>
              <a:rPr lang="en-US" sz="1800" b="1" i="0">
                <a:solidFill>
                  <a:srgbClr val="203548"/>
                </a:solidFill>
                <a:latin typeface="Georgia"/>
                <a:ea typeface="Georgia"/>
                <a:cs typeface="Georgia"/>
              </a:rPr>
              <a:t>Water mitigation</a:t>
            </a:r>
          </a:p>
        </p:txBody>
      </p:sp>
      <p:sp>
        <p:nvSpPr>
          <p:cNvPr id="10" name="Rectangle 9">
            <a:extLst>
              <a:ext uri="{FF2B5EF4-FFF2-40B4-BE49-F238E27FC236}">
                <a16:creationId xmlns:a16="http://schemas.microsoft.com/office/drawing/2014/main" id="{DAAC757E-D539-4E81-9231-83CF74BEA3AC}"/>
              </a:ext>
            </a:extLst>
          </p:cNvPr>
          <p:cNvSpPr>
            <a:spLocks noGrp="1"/>
          </p:cNvSpPr>
          <p:nvPr/>
        </p:nvSpPr>
        <p:spPr>
          <a:xfrm>
            <a:off x="5905500" y="2743200"/>
            <a:ext cx="2381250" cy="552450"/>
          </a:xfrm>
          <a:prstGeom prst="rect">
            <a:avLst/>
          </a:prstGeom>
          <a:noFill/>
          <a:ln w="0">
            <a:noFill/>
            <a:prstDash val="solid"/>
          </a:ln>
        </p:spPr>
        <p:txBody>
          <a:bodyPr wrap="square" lIns="0" tIns="0" rIns="0" bIns="0" anchor="t">
            <a:normAutofit/>
          </a:bodyPr>
          <a:lstStyle/>
          <a:p>
            <a:pPr algn="l">
              <a:lnSpc>
                <a:spcPct val="105000"/>
              </a:lnSpc>
              <a:buNone/>
              <a:defRPr sz="1350" b="0" i="0">
                <a:solidFill>
                  <a:srgbClr val="8B7D72"/>
                </a:solidFill>
                <a:latin typeface="Aptos"/>
                <a:ea typeface="Aptos"/>
                <a:cs typeface="Aptos"/>
              </a:defRPr>
            </a:pPr>
            <a:r>
              <a:rPr lang="en-US" sz="1350" b="0" i="0">
                <a:solidFill>
                  <a:srgbClr val="66788A"/>
                </a:solidFill>
                <a:latin typeface="Aptos"/>
                <a:ea typeface="Aptos"/>
                <a:cs typeface="Aptos"/>
              </a:rPr>
              <a:t>Dry-out &amp; moisture response</a:t>
            </a:r>
          </a:p>
        </p:txBody>
      </p:sp>
      <p:sp>
        <p:nvSpPr>
          <p:cNvPr id="11" name="Rectangle 10">
            <a:extLst>
              <a:ext uri="{FF2B5EF4-FFF2-40B4-BE49-F238E27FC236}">
                <a16:creationId xmlns:a16="http://schemas.microsoft.com/office/drawing/2014/main" id="{2F974FFF-32B3-45F8-A46C-FADB076F219F}"/>
              </a:ext>
            </a:extLst>
          </p:cNvPr>
          <p:cNvSpPr>
            <a:spLocks noGrp="1"/>
          </p:cNvSpPr>
          <p:nvPr/>
        </p:nvSpPr>
        <p:spPr>
          <a:xfrm>
            <a:off x="5905500" y="3257550"/>
            <a:ext cx="2381250" cy="219075"/>
          </a:xfrm>
          <a:prstGeom prst="rect">
            <a:avLst/>
          </a:prstGeom>
          <a:noFill/>
          <a:ln w="0">
            <a:noFill/>
            <a:prstDash val="solid"/>
          </a:ln>
        </p:spPr>
        <p:txBody>
          <a:bodyPr wrap="square" lIns="0" tIns="0" rIns="0" bIns="0" anchor="t">
            <a:noAutofit/>
          </a:bodyPr>
          <a:lstStyle/>
          <a:p>
            <a:pPr algn="l">
              <a:lnSpc>
                <a:spcPct val="105000"/>
              </a:lnSpc>
              <a:buNone/>
              <a:defRPr sz="1350" b="1" i="0">
                <a:solidFill>
                  <a:srgbClr val="C49A3A"/>
                </a:solidFill>
                <a:latin typeface="Aptos"/>
                <a:ea typeface="Aptos"/>
                <a:cs typeface="Aptos"/>
              </a:defRPr>
            </a:pPr>
            <a:r>
              <a:rPr lang="en-US" sz="1350" b="1" i="0">
                <a:solidFill>
                  <a:srgbClr val="D87368"/>
                </a:solidFill>
                <a:latin typeface="Aptos"/>
                <a:ea typeface="Aptos"/>
                <a:cs typeface="Aptos"/>
              </a:rPr>
              <a:t>02</a:t>
            </a:r>
          </a:p>
        </p:txBody>
      </p:sp>
      <p:sp>
        <p:nvSpPr>
          <p:cNvPr id="12" name="Rectangle 11">
            <a:extLst>
              <a:ext uri="{FF2B5EF4-FFF2-40B4-BE49-F238E27FC236}">
                <a16:creationId xmlns:a16="http://schemas.microsoft.com/office/drawing/2014/main" id="{FD396090-8997-4D5F-BBFD-48C7DF1BFD52}"/>
              </a:ext>
            </a:extLst>
          </p:cNvPr>
          <p:cNvSpPr>
            <a:spLocks noGrp="1"/>
          </p:cNvSpPr>
          <p:nvPr/>
        </p:nvSpPr>
        <p:spPr>
          <a:xfrm>
            <a:off x="5905500" y="3524250"/>
            <a:ext cx="2381250" cy="342900"/>
          </a:xfrm>
          <a:prstGeom prst="rect">
            <a:avLst/>
          </a:prstGeom>
          <a:noFill/>
          <a:ln w="0">
            <a:noFill/>
            <a:prstDash val="solid"/>
          </a:ln>
        </p:spPr>
        <p:txBody>
          <a:bodyPr wrap="square" lIns="0" tIns="0" rIns="0" bIns="0" anchor="t">
            <a:normAutofit/>
          </a:bodyPr>
          <a:lstStyle/>
          <a:p>
            <a:pPr algn="l">
              <a:lnSpc>
                <a:spcPct val="105000"/>
              </a:lnSpc>
              <a:buNone/>
              <a:defRPr sz="1800" b="1" i="0">
                <a:solidFill>
                  <a:srgbClr val="25211F"/>
                </a:solidFill>
                <a:latin typeface="Georgia"/>
                <a:ea typeface="Georgia"/>
                <a:cs typeface="Georgia"/>
              </a:defRPr>
            </a:pPr>
            <a:r>
              <a:rPr lang="en-US" sz="1800" b="1" i="0">
                <a:solidFill>
                  <a:srgbClr val="203548"/>
                </a:solidFill>
                <a:latin typeface="Georgia"/>
                <a:ea typeface="Georgia"/>
                <a:cs typeface="Georgia"/>
              </a:rPr>
              <a:t>Roofing</a:t>
            </a:r>
          </a:p>
        </p:txBody>
      </p:sp>
      <p:sp>
        <p:nvSpPr>
          <p:cNvPr id="13" name="Rectangle 12">
            <a:extLst>
              <a:ext uri="{FF2B5EF4-FFF2-40B4-BE49-F238E27FC236}">
                <a16:creationId xmlns:a16="http://schemas.microsoft.com/office/drawing/2014/main" id="{063D33E7-F333-4A98-B245-412CB4EF8B1D}"/>
              </a:ext>
            </a:extLst>
          </p:cNvPr>
          <p:cNvSpPr>
            <a:spLocks noGrp="1"/>
          </p:cNvSpPr>
          <p:nvPr/>
        </p:nvSpPr>
        <p:spPr>
          <a:xfrm>
            <a:off x="5905500" y="3924300"/>
            <a:ext cx="2381250" cy="552450"/>
          </a:xfrm>
          <a:prstGeom prst="rect">
            <a:avLst/>
          </a:prstGeom>
          <a:noFill/>
          <a:ln w="0">
            <a:noFill/>
            <a:prstDash val="solid"/>
          </a:ln>
        </p:spPr>
        <p:txBody>
          <a:bodyPr wrap="square" lIns="0" tIns="0" rIns="0" bIns="0" anchor="t">
            <a:normAutofit/>
          </a:bodyPr>
          <a:lstStyle/>
          <a:p>
            <a:pPr algn="l">
              <a:lnSpc>
                <a:spcPct val="105000"/>
              </a:lnSpc>
              <a:buNone/>
              <a:defRPr sz="1350" b="0" i="0">
                <a:solidFill>
                  <a:srgbClr val="8B7D72"/>
                </a:solidFill>
                <a:latin typeface="Aptos"/>
                <a:ea typeface="Aptos"/>
                <a:cs typeface="Aptos"/>
              </a:defRPr>
            </a:pPr>
            <a:r>
              <a:rPr lang="en-US" sz="1350" b="0" i="0">
                <a:solidFill>
                  <a:srgbClr val="66788A"/>
                </a:solidFill>
                <a:latin typeface="Aptos"/>
                <a:ea typeface="Aptos"/>
                <a:cs typeface="Aptos"/>
              </a:rPr>
              <a:t>Temporary &amp; permanent work</a:t>
            </a:r>
          </a:p>
        </p:txBody>
      </p:sp>
      <p:sp>
        <p:nvSpPr>
          <p:cNvPr id="14" name="Rectangle 13">
            <a:extLst>
              <a:ext uri="{FF2B5EF4-FFF2-40B4-BE49-F238E27FC236}">
                <a16:creationId xmlns:a16="http://schemas.microsoft.com/office/drawing/2014/main" id="{BE8A4135-AEF5-4411-8987-9D8997BF965C}"/>
              </a:ext>
            </a:extLst>
          </p:cNvPr>
          <p:cNvSpPr>
            <a:spLocks noGrp="1"/>
          </p:cNvSpPr>
          <p:nvPr/>
        </p:nvSpPr>
        <p:spPr>
          <a:xfrm>
            <a:off x="5905500" y="4438650"/>
            <a:ext cx="2381250" cy="219075"/>
          </a:xfrm>
          <a:prstGeom prst="rect">
            <a:avLst/>
          </a:prstGeom>
          <a:noFill/>
          <a:ln w="0">
            <a:noFill/>
            <a:prstDash val="solid"/>
          </a:ln>
        </p:spPr>
        <p:txBody>
          <a:bodyPr wrap="square" lIns="0" tIns="0" rIns="0" bIns="0" anchor="t">
            <a:noAutofit/>
          </a:bodyPr>
          <a:lstStyle/>
          <a:p>
            <a:pPr algn="l">
              <a:lnSpc>
                <a:spcPct val="105000"/>
              </a:lnSpc>
              <a:buNone/>
              <a:defRPr sz="1350" b="1" i="0">
                <a:solidFill>
                  <a:srgbClr val="C49A3A"/>
                </a:solidFill>
                <a:latin typeface="Aptos"/>
                <a:ea typeface="Aptos"/>
                <a:cs typeface="Aptos"/>
              </a:defRPr>
            </a:pPr>
            <a:r>
              <a:rPr lang="en-US" sz="1350" b="1" i="0">
                <a:solidFill>
                  <a:srgbClr val="D87368"/>
                </a:solidFill>
                <a:latin typeface="Aptos"/>
                <a:ea typeface="Aptos"/>
                <a:cs typeface="Aptos"/>
              </a:rPr>
              <a:t>03</a:t>
            </a:r>
          </a:p>
        </p:txBody>
      </p:sp>
      <p:sp>
        <p:nvSpPr>
          <p:cNvPr id="15" name="Rectangle 14">
            <a:extLst>
              <a:ext uri="{FF2B5EF4-FFF2-40B4-BE49-F238E27FC236}">
                <a16:creationId xmlns:a16="http://schemas.microsoft.com/office/drawing/2014/main" id="{4ADBEA2F-5755-470D-A6FE-E39085E4F391}"/>
              </a:ext>
            </a:extLst>
          </p:cNvPr>
          <p:cNvSpPr>
            <a:spLocks noGrp="1"/>
          </p:cNvSpPr>
          <p:nvPr/>
        </p:nvSpPr>
        <p:spPr>
          <a:xfrm>
            <a:off x="5905500" y="4705350"/>
            <a:ext cx="2381250" cy="342900"/>
          </a:xfrm>
          <a:prstGeom prst="rect">
            <a:avLst/>
          </a:prstGeom>
          <a:noFill/>
          <a:ln w="0">
            <a:noFill/>
            <a:prstDash val="solid"/>
          </a:ln>
        </p:spPr>
        <p:txBody>
          <a:bodyPr wrap="square" lIns="0" tIns="0" rIns="0" bIns="0" anchor="t">
            <a:normAutofit/>
          </a:bodyPr>
          <a:lstStyle/>
          <a:p>
            <a:pPr algn="l">
              <a:lnSpc>
                <a:spcPct val="105000"/>
              </a:lnSpc>
              <a:buNone/>
              <a:defRPr sz="1800" b="1" i="0">
                <a:solidFill>
                  <a:srgbClr val="25211F"/>
                </a:solidFill>
                <a:latin typeface="Georgia"/>
                <a:ea typeface="Georgia"/>
                <a:cs typeface="Georgia"/>
              </a:defRPr>
            </a:pPr>
            <a:r>
              <a:rPr lang="en-US" sz="1800" b="1" i="0">
                <a:solidFill>
                  <a:srgbClr val="203548"/>
                </a:solidFill>
                <a:latin typeface="Georgia"/>
                <a:ea typeface="Georgia"/>
                <a:cs typeface="Georgia"/>
              </a:rPr>
              <a:t>Electrical</a:t>
            </a:r>
          </a:p>
        </p:txBody>
      </p:sp>
      <p:sp>
        <p:nvSpPr>
          <p:cNvPr id="16" name="Rectangle 15">
            <a:extLst>
              <a:ext uri="{FF2B5EF4-FFF2-40B4-BE49-F238E27FC236}">
                <a16:creationId xmlns:a16="http://schemas.microsoft.com/office/drawing/2014/main" id="{AA35F0F6-BA81-4920-9BC2-F14124625284}"/>
              </a:ext>
            </a:extLst>
          </p:cNvPr>
          <p:cNvSpPr>
            <a:spLocks noGrp="1"/>
          </p:cNvSpPr>
          <p:nvPr/>
        </p:nvSpPr>
        <p:spPr>
          <a:xfrm>
            <a:off x="5905500" y="5105400"/>
            <a:ext cx="2381250" cy="552450"/>
          </a:xfrm>
          <a:prstGeom prst="rect">
            <a:avLst/>
          </a:prstGeom>
          <a:noFill/>
          <a:ln w="0">
            <a:noFill/>
            <a:prstDash val="solid"/>
          </a:ln>
        </p:spPr>
        <p:txBody>
          <a:bodyPr wrap="square" lIns="0" tIns="0" rIns="0" bIns="0" anchor="t">
            <a:normAutofit/>
          </a:bodyPr>
          <a:lstStyle/>
          <a:p>
            <a:pPr algn="l">
              <a:lnSpc>
                <a:spcPct val="105000"/>
              </a:lnSpc>
              <a:buNone/>
              <a:defRPr sz="1350" b="0" i="0">
                <a:solidFill>
                  <a:srgbClr val="8B7D72"/>
                </a:solidFill>
                <a:latin typeface="Aptos"/>
                <a:ea typeface="Aptos"/>
                <a:cs typeface="Aptos"/>
              </a:defRPr>
            </a:pPr>
            <a:r>
              <a:rPr lang="en-US" sz="1350" b="0" i="0">
                <a:solidFill>
                  <a:srgbClr val="66788A"/>
                </a:solidFill>
                <a:latin typeface="Aptos"/>
                <a:ea typeface="Aptos"/>
                <a:cs typeface="Aptos"/>
              </a:rPr>
              <a:t>Restore systems safely</a:t>
            </a:r>
          </a:p>
        </p:txBody>
      </p:sp>
      <p:sp>
        <p:nvSpPr>
          <p:cNvPr id="17" name="Rectangle 16">
            <a:extLst>
              <a:ext uri="{FF2B5EF4-FFF2-40B4-BE49-F238E27FC236}">
                <a16:creationId xmlns:a16="http://schemas.microsoft.com/office/drawing/2014/main" id="{D6865C4D-29DD-4CA2-BAE1-FFAE24E9D550}"/>
              </a:ext>
            </a:extLst>
          </p:cNvPr>
          <p:cNvSpPr>
            <a:spLocks noGrp="1"/>
          </p:cNvSpPr>
          <p:nvPr/>
        </p:nvSpPr>
        <p:spPr>
          <a:xfrm>
            <a:off x="8763000" y="2076450"/>
            <a:ext cx="2552700" cy="219075"/>
          </a:xfrm>
          <a:prstGeom prst="rect">
            <a:avLst/>
          </a:prstGeom>
          <a:noFill/>
          <a:ln w="0">
            <a:noFill/>
            <a:prstDash val="solid"/>
          </a:ln>
        </p:spPr>
        <p:txBody>
          <a:bodyPr wrap="square" lIns="0" tIns="0" rIns="0" bIns="0" anchor="t">
            <a:noAutofit/>
          </a:bodyPr>
          <a:lstStyle/>
          <a:p>
            <a:pPr algn="l">
              <a:lnSpc>
                <a:spcPct val="105000"/>
              </a:lnSpc>
              <a:buNone/>
              <a:defRPr sz="1350" b="1" i="0">
                <a:solidFill>
                  <a:srgbClr val="C49A3A"/>
                </a:solidFill>
                <a:latin typeface="Aptos"/>
                <a:ea typeface="Aptos"/>
                <a:cs typeface="Aptos"/>
              </a:defRPr>
            </a:pPr>
            <a:r>
              <a:rPr lang="en-US" sz="1350" b="1" i="0">
                <a:solidFill>
                  <a:srgbClr val="D87368"/>
                </a:solidFill>
                <a:latin typeface="Aptos"/>
                <a:ea typeface="Aptos"/>
                <a:cs typeface="Aptos"/>
              </a:rPr>
              <a:t>04</a:t>
            </a:r>
          </a:p>
        </p:txBody>
      </p:sp>
      <p:sp>
        <p:nvSpPr>
          <p:cNvPr id="18" name="Rectangle 17">
            <a:extLst>
              <a:ext uri="{FF2B5EF4-FFF2-40B4-BE49-F238E27FC236}">
                <a16:creationId xmlns:a16="http://schemas.microsoft.com/office/drawing/2014/main" id="{C67245E9-CEA6-4CD7-B9D8-22AC4651C695}"/>
              </a:ext>
            </a:extLst>
          </p:cNvPr>
          <p:cNvSpPr>
            <a:spLocks noGrp="1"/>
          </p:cNvSpPr>
          <p:nvPr/>
        </p:nvSpPr>
        <p:spPr>
          <a:xfrm>
            <a:off x="8763000" y="2343150"/>
            <a:ext cx="2552700" cy="342900"/>
          </a:xfrm>
          <a:prstGeom prst="rect">
            <a:avLst/>
          </a:prstGeom>
          <a:noFill/>
          <a:ln w="0">
            <a:noFill/>
            <a:prstDash val="solid"/>
          </a:ln>
        </p:spPr>
        <p:txBody>
          <a:bodyPr wrap="square" lIns="0" tIns="0" rIns="0" bIns="0" anchor="t">
            <a:normAutofit/>
          </a:bodyPr>
          <a:lstStyle/>
          <a:p>
            <a:pPr algn="l">
              <a:lnSpc>
                <a:spcPct val="105000"/>
              </a:lnSpc>
              <a:buNone/>
              <a:defRPr sz="1800" b="1" i="0">
                <a:solidFill>
                  <a:srgbClr val="25211F"/>
                </a:solidFill>
                <a:latin typeface="Georgia"/>
                <a:ea typeface="Georgia"/>
                <a:cs typeface="Georgia"/>
              </a:defRPr>
            </a:pPr>
            <a:r>
              <a:rPr lang="en-US" sz="1800" b="1" i="0">
                <a:solidFill>
                  <a:srgbClr val="203548"/>
                </a:solidFill>
                <a:latin typeface="Georgia"/>
                <a:ea typeface="Georgia"/>
                <a:cs typeface="Georgia"/>
              </a:rPr>
              <a:t>Plumbing</a:t>
            </a:r>
          </a:p>
        </p:txBody>
      </p:sp>
      <p:sp>
        <p:nvSpPr>
          <p:cNvPr id="19" name="Rectangle 18">
            <a:extLst>
              <a:ext uri="{FF2B5EF4-FFF2-40B4-BE49-F238E27FC236}">
                <a16:creationId xmlns:a16="http://schemas.microsoft.com/office/drawing/2014/main" id="{E28635A1-3DE1-4160-95CC-12F797D58EDF}"/>
              </a:ext>
            </a:extLst>
          </p:cNvPr>
          <p:cNvSpPr>
            <a:spLocks noGrp="1"/>
          </p:cNvSpPr>
          <p:nvPr/>
        </p:nvSpPr>
        <p:spPr>
          <a:xfrm>
            <a:off x="8763000" y="2743200"/>
            <a:ext cx="2552700" cy="552450"/>
          </a:xfrm>
          <a:prstGeom prst="rect">
            <a:avLst/>
          </a:prstGeom>
          <a:noFill/>
          <a:ln w="0">
            <a:noFill/>
            <a:prstDash val="solid"/>
          </a:ln>
        </p:spPr>
        <p:txBody>
          <a:bodyPr wrap="square" lIns="0" tIns="0" rIns="0" bIns="0" anchor="t">
            <a:normAutofit/>
          </a:bodyPr>
          <a:lstStyle/>
          <a:p>
            <a:pPr algn="l">
              <a:lnSpc>
                <a:spcPct val="105000"/>
              </a:lnSpc>
              <a:buNone/>
              <a:defRPr sz="1350" b="0" i="0">
                <a:solidFill>
                  <a:srgbClr val="8B7D72"/>
                </a:solidFill>
                <a:latin typeface="Aptos"/>
                <a:ea typeface="Aptos"/>
                <a:cs typeface="Aptos"/>
              </a:defRPr>
            </a:pPr>
            <a:r>
              <a:rPr lang="en-US" sz="1350" b="0" i="0">
                <a:solidFill>
                  <a:srgbClr val="66788A"/>
                </a:solidFill>
                <a:latin typeface="Aptos"/>
                <a:ea typeface="Aptos"/>
                <a:cs typeface="Aptos"/>
              </a:rPr>
              <a:t>Stop &amp; repair active leaks</a:t>
            </a:r>
          </a:p>
        </p:txBody>
      </p:sp>
      <p:sp>
        <p:nvSpPr>
          <p:cNvPr id="20" name="Rectangle 19">
            <a:extLst>
              <a:ext uri="{FF2B5EF4-FFF2-40B4-BE49-F238E27FC236}">
                <a16:creationId xmlns:a16="http://schemas.microsoft.com/office/drawing/2014/main" id="{5D1BF4C1-270A-4E41-BD25-325C975515CC}"/>
              </a:ext>
            </a:extLst>
          </p:cNvPr>
          <p:cNvSpPr>
            <a:spLocks noGrp="1"/>
          </p:cNvSpPr>
          <p:nvPr/>
        </p:nvSpPr>
        <p:spPr>
          <a:xfrm>
            <a:off x="8763000" y="3257550"/>
            <a:ext cx="2552700" cy="219075"/>
          </a:xfrm>
          <a:prstGeom prst="rect">
            <a:avLst/>
          </a:prstGeom>
          <a:noFill/>
          <a:ln w="0">
            <a:noFill/>
            <a:prstDash val="solid"/>
          </a:ln>
        </p:spPr>
        <p:txBody>
          <a:bodyPr wrap="square" lIns="0" tIns="0" rIns="0" bIns="0" anchor="t">
            <a:noAutofit/>
          </a:bodyPr>
          <a:lstStyle/>
          <a:p>
            <a:pPr algn="l">
              <a:lnSpc>
                <a:spcPct val="105000"/>
              </a:lnSpc>
              <a:buNone/>
              <a:defRPr sz="1350" b="1" i="0">
                <a:solidFill>
                  <a:srgbClr val="C49A3A"/>
                </a:solidFill>
                <a:latin typeface="Aptos"/>
                <a:ea typeface="Aptos"/>
                <a:cs typeface="Aptos"/>
              </a:defRPr>
            </a:pPr>
            <a:r>
              <a:rPr lang="en-US" sz="1350" b="1" i="0">
                <a:solidFill>
                  <a:srgbClr val="D87368"/>
                </a:solidFill>
                <a:latin typeface="Aptos"/>
                <a:ea typeface="Aptos"/>
                <a:cs typeface="Aptos"/>
              </a:rPr>
              <a:t>05</a:t>
            </a:r>
          </a:p>
        </p:txBody>
      </p:sp>
      <p:sp>
        <p:nvSpPr>
          <p:cNvPr id="21" name="Rectangle 20">
            <a:extLst>
              <a:ext uri="{FF2B5EF4-FFF2-40B4-BE49-F238E27FC236}">
                <a16:creationId xmlns:a16="http://schemas.microsoft.com/office/drawing/2014/main" id="{B27E48EA-3537-4B46-8B4D-46B08165AEE9}"/>
              </a:ext>
            </a:extLst>
          </p:cNvPr>
          <p:cNvSpPr>
            <a:spLocks noGrp="1"/>
          </p:cNvSpPr>
          <p:nvPr/>
        </p:nvSpPr>
        <p:spPr>
          <a:xfrm>
            <a:off x="8763000" y="3524250"/>
            <a:ext cx="2552700" cy="342900"/>
          </a:xfrm>
          <a:prstGeom prst="rect">
            <a:avLst/>
          </a:prstGeom>
          <a:noFill/>
          <a:ln w="0">
            <a:noFill/>
            <a:prstDash val="solid"/>
          </a:ln>
        </p:spPr>
        <p:txBody>
          <a:bodyPr wrap="square" lIns="0" tIns="0" rIns="0" bIns="0" anchor="t">
            <a:normAutofit fontScale="99481"/>
          </a:bodyPr>
          <a:lstStyle/>
          <a:p>
            <a:pPr algn="l">
              <a:lnSpc>
                <a:spcPct val="105000"/>
              </a:lnSpc>
              <a:buNone/>
              <a:defRPr sz="1800" b="1" i="0">
                <a:solidFill>
                  <a:srgbClr val="25211F"/>
                </a:solidFill>
                <a:latin typeface="Georgia"/>
                <a:ea typeface="Georgia"/>
                <a:cs typeface="Georgia"/>
              </a:defRPr>
            </a:pPr>
            <a:r>
              <a:rPr lang="en-US" sz="1800" b="1" i="0">
                <a:solidFill>
                  <a:srgbClr val="203548"/>
                </a:solidFill>
                <a:latin typeface="Georgia"/>
                <a:ea typeface="Georgia"/>
                <a:cs typeface="Georgia"/>
              </a:rPr>
              <a:t>General contracting</a:t>
            </a:r>
          </a:p>
        </p:txBody>
      </p:sp>
      <p:sp>
        <p:nvSpPr>
          <p:cNvPr id="22" name="Rectangle 21">
            <a:extLst>
              <a:ext uri="{FF2B5EF4-FFF2-40B4-BE49-F238E27FC236}">
                <a16:creationId xmlns:a16="http://schemas.microsoft.com/office/drawing/2014/main" id="{F87B7C15-B9DD-4766-8F41-16CBEEE6D3B6}"/>
              </a:ext>
            </a:extLst>
          </p:cNvPr>
          <p:cNvSpPr>
            <a:spLocks noGrp="1"/>
          </p:cNvSpPr>
          <p:nvPr/>
        </p:nvSpPr>
        <p:spPr>
          <a:xfrm>
            <a:off x="8763000" y="3924300"/>
            <a:ext cx="2552700" cy="552450"/>
          </a:xfrm>
          <a:prstGeom prst="rect">
            <a:avLst/>
          </a:prstGeom>
          <a:noFill/>
          <a:ln w="0">
            <a:noFill/>
            <a:prstDash val="solid"/>
          </a:ln>
        </p:spPr>
        <p:txBody>
          <a:bodyPr wrap="square" lIns="0" tIns="0" rIns="0" bIns="0" anchor="t">
            <a:normAutofit/>
          </a:bodyPr>
          <a:lstStyle/>
          <a:p>
            <a:pPr algn="l">
              <a:lnSpc>
                <a:spcPct val="105000"/>
              </a:lnSpc>
              <a:buNone/>
              <a:defRPr sz="1350" b="0" i="0">
                <a:solidFill>
                  <a:srgbClr val="8B7D72"/>
                </a:solidFill>
                <a:latin typeface="Aptos"/>
                <a:ea typeface="Aptos"/>
                <a:cs typeface="Aptos"/>
              </a:defRPr>
            </a:pPr>
            <a:r>
              <a:rPr lang="en-US" sz="1350" b="0" i="0">
                <a:solidFill>
                  <a:srgbClr val="66788A"/>
                </a:solidFill>
                <a:latin typeface="Aptos"/>
                <a:ea typeface="Aptos"/>
                <a:cs typeface="Aptos"/>
              </a:rPr>
              <a:t>Coordinate the full scope</a:t>
            </a:r>
          </a:p>
        </p:txBody>
      </p:sp>
      <p:sp>
        <p:nvSpPr>
          <p:cNvPr id="23" name="Rectangle 22">
            <a:extLst>
              <a:ext uri="{FF2B5EF4-FFF2-40B4-BE49-F238E27FC236}">
                <a16:creationId xmlns:a16="http://schemas.microsoft.com/office/drawing/2014/main" id="{BFE51A98-0545-418C-BAB0-B01D25F5A92C}"/>
              </a:ext>
            </a:extLst>
          </p:cNvPr>
          <p:cNvSpPr>
            <a:spLocks noGrp="1"/>
          </p:cNvSpPr>
          <p:nvPr/>
        </p:nvSpPr>
        <p:spPr>
          <a:xfrm>
            <a:off x="8763000" y="4438650"/>
            <a:ext cx="2552700" cy="219075"/>
          </a:xfrm>
          <a:prstGeom prst="rect">
            <a:avLst/>
          </a:prstGeom>
          <a:noFill/>
          <a:ln w="0">
            <a:noFill/>
            <a:prstDash val="solid"/>
          </a:ln>
        </p:spPr>
        <p:txBody>
          <a:bodyPr wrap="square" lIns="0" tIns="0" rIns="0" bIns="0" anchor="t">
            <a:noAutofit/>
          </a:bodyPr>
          <a:lstStyle/>
          <a:p>
            <a:pPr algn="l">
              <a:lnSpc>
                <a:spcPct val="105000"/>
              </a:lnSpc>
              <a:buNone/>
              <a:defRPr sz="1350" b="1" i="0">
                <a:solidFill>
                  <a:srgbClr val="C49A3A"/>
                </a:solidFill>
                <a:latin typeface="Aptos"/>
                <a:ea typeface="Aptos"/>
                <a:cs typeface="Aptos"/>
              </a:defRPr>
            </a:pPr>
            <a:r>
              <a:rPr lang="en-US" sz="1350" b="1" i="0">
                <a:solidFill>
                  <a:srgbClr val="D87368"/>
                </a:solidFill>
                <a:latin typeface="Aptos"/>
                <a:ea typeface="Aptos"/>
                <a:cs typeface="Aptos"/>
              </a:rPr>
              <a:t>06</a:t>
            </a:r>
          </a:p>
        </p:txBody>
      </p:sp>
      <p:sp>
        <p:nvSpPr>
          <p:cNvPr id="24" name="Rectangle 23">
            <a:extLst>
              <a:ext uri="{FF2B5EF4-FFF2-40B4-BE49-F238E27FC236}">
                <a16:creationId xmlns:a16="http://schemas.microsoft.com/office/drawing/2014/main" id="{C4D64B77-565A-4FA5-9FEB-592127FBDB82}"/>
              </a:ext>
            </a:extLst>
          </p:cNvPr>
          <p:cNvSpPr>
            <a:spLocks noGrp="1"/>
          </p:cNvSpPr>
          <p:nvPr/>
        </p:nvSpPr>
        <p:spPr>
          <a:xfrm>
            <a:off x="8763000" y="4705350"/>
            <a:ext cx="2552700" cy="342900"/>
          </a:xfrm>
          <a:prstGeom prst="rect">
            <a:avLst/>
          </a:prstGeom>
          <a:noFill/>
          <a:ln w="0">
            <a:noFill/>
            <a:prstDash val="solid"/>
          </a:ln>
        </p:spPr>
        <p:txBody>
          <a:bodyPr wrap="square" lIns="0" tIns="0" rIns="0" bIns="0" anchor="t">
            <a:normAutofit/>
          </a:bodyPr>
          <a:lstStyle/>
          <a:p>
            <a:pPr algn="l">
              <a:lnSpc>
                <a:spcPct val="105000"/>
              </a:lnSpc>
              <a:buNone/>
              <a:defRPr sz="1800" b="1" i="0">
                <a:solidFill>
                  <a:srgbClr val="25211F"/>
                </a:solidFill>
                <a:latin typeface="Georgia"/>
                <a:ea typeface="Georgia"/>
                <a:cs typeface="Georgia"/>
              </a:defRPr>
            </a:pPr>
            <a:r>
              <a:rPr lang="en-US" sz="1800" b="1" i="0">
                <a:solidFill>
                  <a:srgbClr val="203548"/>
                </a:solidFill>
                <a:latin typeface="Georgia"/>
                <a:ea typeface="Georgia"/>
                <a:cs typeface="Georgia"/>
              </a:rPr>
              <a:t>Specialty trades</a:t>
            </a:r>
          </a:p>
        </p:txBody>
      </p:sp>
      <p:sp>
        <p:nvSpPr>
          <p:cNvPr id="25" name="Rectangle 24">
            <a:extLst>
              <a:ext uri="{FF2B5EF4-FFF2-40B4-BE49-F238E27FC236}">
                <a16:creationId xmlns:a16="http://schemas.microsoft.com/office/drawing/2014/main" id="{2901CB02-1785-4279-B8B1-4EC0BD092056}"/>
              </a:ext>
            </a:extLst>
          </p:cNvPr>
          <p:cNvSpPr>
            <a:spLocks noGrp="1"/>
          </p:cNvSpPr>
          <p:nvPr/>
        </p:nvSpPr>
        <p:spPr>
          <a:xfrm>
            <a:off x="8763000" y="5105400"/>
            <a:ext cx="2552700" cy="552450"/>
          </a:xfrm>
          <a:prstGeom prst="rect">
            <a:avLst/>
          </a:prstGeom>
          <a:noFill/>
          <a:ln w="0">
            <a:noFill/>
            <a:prstDash val="solid"/>
          </a:ln>
        </p:spPr>
        <p:txBody>
          <a:bodyPr wrap="square" lIns="0" tIns="0" rIns="0" bIns="0" anchor="t">
            <a:normAutofit/>
          </a:bodyPr>
          <a:lstStyle/>
          <a:p>
            <a:pPr algn="l">
              <a:lnSpc>
                <a:spcPct val="105000"/>
              </a:lnSpc>
              <a:buNone/>
              <a:defRPr sz="1350" b="0" i="0">
                <a:solidFill>
                  <a:srgbClr val="8B7D72"/>
                </a:solidFill>
                <a:latin typeface="Aptos"/>
                <a:ea typeface="Aptos"/>
                <a:cs typeface="Aptos"/>
              </a:defRPr>
            </a:pPr>
            <a:r>
              <a:rPr lang="en-US" sz="1350" b="0" i="0">
                <a:solidFill>
                  <a:srgbClr val="66788A"/>
                </a:solidFill>
                <a:latin typeface="Aptos"/>
                <a:ea typeface="Aptos"/>
                <a:cs typeface="Aptos"/>
              </a:rPr>
              <a:t>Stained glass • historic masonry</a:t>
            </a:r>
          </a:p>
        </p:txBody>
      </p:sp>
      <p:sp>
        <p:nvSpPr>
          <p:cNvPr id="26" name="Straight Connector 25">
            <a:extLst>
              <a:ext uri="{FF2B5EF4-FFF2-40B4-BE49-F238E27FC236}">
                <a16:creationId xmlns:a16="http://schemas.microsoft.com/office/drawing/2014/main" id="{5967F02A-AEAA-44DB-9EDB-5B79303B49DF}"/>
              </a:ext>
            </a:extLst>
          </p:cNvPr>
          <p:cNvSpPr>
            <a:spLocks noGrp="1"/>
          </p:cNvSpPr>
          <p:nvPr/>
        </p:nvSpPr>
        <p:spPr>
          <a:xfrm>
            <a:off x="685800" y="5619750"/>
            <a:ext cx="10820400" cy="0"/>
          </a:xfrm>
          <a:prstGeom prst="line">
            <a:avLst/>
          </a:prstGeom>
          <a:noFill/>
          <a:ln w="19050">
            <a:solidFill>
              <a:srgbClr val="D87368"/>
            </a:solidFill>
            <a:prstDash val="solid"/>
          </a:ln>
        </p:spPr>
        <p:txBody>
          <a:bodyPr/>
          <a:lstStyle/>
          <a:p>
            <a:endParaRPr lang="en-US"/>
          </a:p>
        </p:txBody>
      </p:sp>
      <p:sp>
        <p:nvSpPr>
          <p:cNvPr id="27" name="Rectangle 26">
            <a:extLst>
              <a:ext uri="{FF2B5EF4-FFF2-40B4-BE49-F238E27FC236}">
                <a16:creationId xmlns:a16="http://schemas.microsoft.com/office/drawing/2014/main" id="{0DE4589D-CEFE-460B-B7B0-664757284559}"/>
              </a:ext>
            </a:extLst>
          </p:cNvPr>
          <p:cNvSpPr>
            <a:spLocks noGrp="1"/>
          </p:cNvSpPr>
          <p:nvPr/>
        </p:nvSpPr>
        <p:spPr>
          <a:xfrm>
            <a:off x="685800" y="5772150"/>
            <a:ext cx="10820400" cy="590550"/>
          </a:xfrm>
          <a:prstGeom prst="rect">
            <a:avLst/>
          </a:prstGeom>
          <a:noFill/>
          <a:ln w="0">
            <a:noFill/>
            <a:prstDash val="solid"/>
          </a:ln>
        </p:spPr>
        <p:txBody>
          <a:bodyPr wrap="square" lIns="0" tIns="0" rIns="0" bIns="0" anchor="t">
            <a:normAutofit/>
          </a:bodyPr>
          <a:lstStyle/>
          <a:p>
            <a:pPr algn="ctr">
              <a:lnSpc>
                <a:spcPct val="105000"/>
              </a:lnSpc>
              <a:buNone/>
              <a:defRPr sz="1875" b="0" i="1">
                <a:solidFill>
                  <a:srgbClr val="6B1835"/>
                </a:solidFill>
                <a:latin typeface="Georgia"/>
                <a:ea typeface="Georgia"/>
                <a:cs typeface="Georgia"/>
              </a:defRPr>
            </a:pPr>
            <a:r>
              <a:rPr lang="en-US" sz="1875" b="0" i="1">
                <a:solidFill>
                  <a:srgbClr val="3F7FC8"/>
                </a:solidFill>
                <a:latin typeface="Georgia"/>
                <a:ea typeface="Georgia"/>
                <a:cs typeface="Georgia"/>
              </a:rPr>
              <a:t>“Don’t wait until the emergency to figure out who you’ll call.”</a:t>
            </a:r>
          </a:p>
        </p:txBody>
      </p:sp>
    </p:spTree>
    <p:extLst>
      <p:ext uri="{BB962C8B-B14F-4D97-AF65-F5344CB8AC3E}">
        <p14:creationId xmlns:p14="http://schemas.microsoft.com/office/powerpoint/2010/main" val="12199704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5F9FD"/>
        </a:solidFill>
        <a:effectLst/>
      </p:bgPr>
    </p:bg>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2025E2D8-241B-4875-8DB0-556E0901EF06}"/>
              </a:ext>
            </a:extLst>
          </p:cNvPr>
          <p:cNvSpPr>
            <a:spLocks noGrp="1"/>
          </p:cNvSpPr>
          <p:nvPr/>
        </p:nvSpPr>
        <p:spPr>
          <a:xfrm>
            <a:off x="685800" y="323850"/>
            <a:ext cx="4762500" cy="228600"/>
          </a:xfrm>
          <a:prstGeom prst="rect">
            <a:avLst/>
          </a:prstGeom>
          <a:noFill/>
          <a:ln w="0">
            <a:noFill/>
            <a:prstDash val="solid"/>
          </a:ln>
        </p:spPr>
        <p:txBody>
          <a:bodyPr wrap="square" lIns="0" tIns="0" rIns="0" bIns="0" anchor="t">
            <a:noAutofit/>
          </a:bodyPr>
          <a:lstStyle/>
          <a:p>
            <a:pPr algn="l">
              <a:lnSpc>
                <a:spcPct val="105000"/>
              </a:lnSpc>
              <a:buNone/>
              <a:defRPr sz="1350" b="1" i="0">
                <a:solidFill>
                  <a:srgbClr val="6B1835"/>
                </a:solidFill>
                <a:latin typeface="Aptos"/>
                <a:ea typeface="Aptos"/>
                <a:cs typeface="Aptos"/>
              </a:defRPr>
            </a:pPr>
            <a:r>
              <a:rPr lang="en-US" sz="1350" b="1" i="0">
                <a:solidFill>
                  <a:srgbClr val="3F7FC8"/>
                </a:solidFill>
                <a:latin typeface="Aptos"/>
                <a:ea typeface="Aptos"/>
                <a:cs typeface="Aptos"/>
              </a:rPr>
              <a:t>RISK MANAGEMENT • VETTING VENDORS</a:t>
            </a:r>
          </a:p>
        </p:txBody>
      </p:sp>
      <p:sp>
        <p:nvSpPr>
          <p:cNvPr id="2" name="Rectangle 1">
            <a:extLst>
              <a:ext uri="{FF2B5EF4-FFF2-40B4-BE49-F238E27FC236}">
                <a16:creationId xmlns:a16="http://schemas.microsoft.com/office/drawing/2014/main" id="{BD09A1F0-8181-4468-B8E4-B5BDE219B51D}"/>
              </a:ext>
            </a:extLst>
          </p:cNvPr>
          <p:cNvSpPr>
            <a:spLocks noGrp="1"/>
          </p:cNvSpPr>
          <p:nvPr/>
        </p:nvSpPr>
        <p:spPr>
          <a:xfrm>
            <a:off x="11125200" y="323850"/>
            <a:ext cx="381000" cy="228600"/>
          </a:xfrm>
          <a:prstGeom prst="rect">
            <a:avLst/>
          </a:prstGeom>
          <a:noFill/>
          <a:ln w="0">
            <a:noFill/>
            <a:prstDash val="solid"/>
          </a:ln>
        </p:spPr>
        <p:txBody>
          <a:bodyPr wrap="square" lIns="0" tIns="0" rIns="0" bIns="0" anchor="t">
            <a:noAutofit/>
          </a:bodyPr>
          <a:lstStyle/>
          <a:p>
            <a:pPr algn="r">
              <a:lnSpc>
                <a:spcPct val="105000"/>
              </a:lnSpc>
              <a:buNone/>
              <a:defRPr sz="1350" b="1" i="0">
                <a:solidFill>
                  <a:srgbClr val="8B7D72"/>
                </a:solidFill>
                <a:latin typeface="Aptos"/>
                <a:ea typeface="Aptos"/>
                <a:cs typeface="Aptos"/>
              </a:defRPr>
            </a:pPr>
            <a:r>
              <a:rPr lang="en-US" sz="1350" b="1" i="0">
                <a:solidFill>
                  <a:srgbClr val="66788A"/>
                </a:solidFill>
                <a:latin typeface="Aptos"/>
                <a:ea typeface="Aptos"/>
                <a:cs typeface="Aptos"/>
              </a:rPr>
              <a:t>05</a:t>
            </a:r>
          </a:p>
        </p:txBody>
      </p:sp>
      <p:sp>
        <p:nvSpPr>
          <p:cNvPr id="3" name="Straight Connector 2">
            <a:extLst>
              <a:ext uri="{FF2B5EF4-FFF2-40B4-BE49-F238E27FC236}">
                <a16:creationId xmlns:a16="http://schemas.microsoft.com/office/drawing/2014/main" id="{86FCA047-49B9-43A8-8B54-BA4704C47B81}"/>
              </a:ext>
            </a:extLst>
          </p:cNvPr>
          <p:cNvSpPr>
            <a:spLocks noGrp="1"/>
          </p:cNvSpPr>
          <p:nvPr/>
        </p:nvSpPr>
        <p:spPr>
          <a:xfrm>
            <a:off x="685800" y="647700"/>
            <a:ext cx="10820400" cy="0"/>
          </a:xfrm>
          <a:prstGeom prst="line">
            <a:avLst/>
          </a:prstGeom>
          <a:noFill/>
          <a:ln w="19050">
            <a:solidFill>
              <a:srgbClr val="D87368"/>
            </a:solidFill>
            <a:prstDash val="solid"/>
          </a:ln>
        </p:spPr>
        <p:txBody>
          <a:bodyPr/>
          <a:lstStyle/>
          <a:p>
            <a:endParaRPr lang="en-US"/>
          </a:p>
        </p:txBody>
      </p:sp>
      <p:sp>
        <p:nvSpPr>
          <p:cNvPr id="4" name="Rectangle 3">
            <a:extLst>
              <a:ext uri="{FF2B5EF4-FFF2-40B4-BE49-F238E27FC236}">
                <a16:creationId xmlns:a16="http://schemas.microsoft.com/office/drawing/2014/main" id="{E4EA5B82-51B6-4896-8338-4682A59021E5}"/>
              </a:ext>
            </a:extLst>
          </p:cNvPr>
          <p:cNvSpPr>
            <a:spLocks noGrp="1"/>
          </p:cNvSpPr>
          <p:nvPr/>
        </p:nvSpPr>
        <p:spPr>
          <a:xfrm>
            <a:off x="685800" y="838200"/>
            <a:ext cx="10820400" cy="1066800"/>
          </a:xfrm>
          <a:prstGeom prst="rect">
            <a:avLst/>
          </a:prstGeom>
          <a:noFill/>
          <a:ln w="0">
            <a:noFill/>
            <a:prstDash val="solid"/>
          </a:ln>
        </p:spPr>
        <p:txBody>
          <a:bodyPr wrap="square" lIns="0" tIns="0" rIns="0" bIns="0" anchor="t">
            <a:normAutofit/>
          </a:bodyPr>
          <a:lstStyle/>
          <a:p>
            <a:pPr algn="l">
              <a:lnSpc>
                <a:spcPct val="96000"/>
              </a:lnSpc>
              <a:buNone/>
              <a:defRPr sz="3600" b="1" i="0">
                <a:solidFill>
                  <a:srgbClr val="25211F"/>
                </a:solidFill>
                <a:latin typeface="Georgia"/>
                <a:ea typeface="Georgia"/>
                <a:cs typeface="Georgia"/>
              </a:defRPr>
            </a:pPr>
            <a:r>
              <a:rPr lang="en-US" sz="3600" b="1" i="0">
                <a:solidFill>
                  <a:srgbClr val="203548"/>
                </a:solidFill>
                <a:latin typeface="Georgia"/>
                <a:ea typeface="Georgia"/>
                <a:cs typeface="Georgia"/>
              </a:rPr>
              <a:t>Five checks turn a vendor list into a risk-control tool</a:t>
            </a:r>
          </a:p>
        </p:txBody>
      </p:sp>
      <p:sp>
        <p:nvSpPr>
          <p:cNvPr id="5" name="Rectangle 4">
            <a:extLst>
              <a:ext uri="{FF2B5EF4-FFF2-40B4-BE49-F238E27FC236}">
                <a16:creationId xmlns:a16="http://schemas.microsoft.com/office/drawing/2014/main" id="{5309F253-5CC5-4118-85F3-5DA65E8EE815}"/>
              </a:ext>
            </a:extLst>
          </p:cNvPr>
          <p:cNvSpPr>
            <a:spLocks noGrp="1"/>
          </p:cNvSpPr>
          <p:nvPr/>
        </p:nvSpPr>
        <p:spPr>
          <a:xfrm>
            <a:off x="685800" y="2057400"/>
            <a:ext cx="457200" cy="438150"/>
          </a:xfrm>
          <a:prstGeom prst="rect">
            <a:avLst/>
          </a:prstGeom>
          <a:noFill/>
          <a:ln w="0">
            <a:noFill/>
            <a:prstDash val="solid"/>
          </a:ln>
        </p:spPr>
        <p:txBody>
          <a:bodyPr wrap="square" lIns="0" tIns="0" rIns="0" bIns="0" anchor="t">
            <a:noAutofit/>
          </a:bodyPr>
          <a:lstStyle/>
          <a:p>
            <a:pPr algn="ctr">
              <a:lnSpc>
                <a:spcPct val="105000"/>
              </a:lnSpc>
              <a:buNone/>
              <a:defRPr sz="2700" b="1" i="0">
                <a:solidFill>
                  <a:srgbClr val="C49A3A"/>
                </a:solidFill>
                <a:latin typeface="Georgia"/>
                <a:ea typeface="Georgia"/>
                <a:cs typeface="Georgia"/>
              </a:defRPr>
            </a:pPr>
            <a:r>
              <a:rPr lang="en-US" sz="2700" b="1" i="0">
                <a:solidFill>
                  <a:srgbClr val="D87368"/>
                </a:solidFill>
                <a:latin typeface="Georgia"/>
                <a:ea typeface="Georgia"/>
                <a:cs typeface="Georgia"/>
              </a:rPr>
              <a:t>1</a:t>
            </a:r>
          </a:p>
        </p:txBody>
      </p:sp>
      <p:sp>
        <p:nvSpPr>
          <p:cNvPr id="6" name="Straight Connector 5">
            <a:extLst>
              <a:ext uri="{FF2B5EF4-FFF2-40B4-BE49-F238E27FC236}">
                <a16:creationId xmlns:a16="http://schemas.microsoft.com/office/drawing/2014/main" id="{59E628FC-5049-4223-805B-DDCE9FFAE6C7}"/>
              </a:ext>
            </a:extLst>
          </p:cNvPr>
          <p:cNvSpPr>
            <a:spLocks noGrp="1"/>
          </p:cNvSpPr>
          <p:nvPr/>
        </p:nvSpPr>
        <p:spPr>
          <a:xfrm>
            <a:off x="1295400" y="2266950"/>
            <a:ext cx="666750" cy="0"/>
          </a:xfrm>
          <a:prstGeom prst="line">
            <a:avLst/>
          </a:prstGeom>
          <a:noFill/>
          <a:ln w="28575">
            <a:solidFill>
              <a:srgbClr val="B9D5F0"/>
            </a:solidFill>
            <a:prstDash val="solid"/>
          </a:ln>
        </p:spPr>
        <p:txBody>
          <a:bodyPr/>
          <a:lstStyle/>
          <a:p>
            <a:endParaRPr lang="en-US"/>
          </a:p>
        </p:txBody>
      </p:sp>
      <p:sp>
        <p:nvSpPr>
          <p:cNvPr id="7" name="Rectangle 6">
            <a:extLst>
              <a:ext uri="{FF2B5EF4-FFF2-40B4-BE49-F238E27FC236}">
                <a16:creationId xmlns:a16="http://schemas.microsoft.com/office/drawing/2014/main" id="{595EEDC4-18B5-40CC-A267-1B492805C7A2}"/>
              </a:ext>
            </a:extLst>
          </p:cNvPr>
          <p:cNvSpPr>
            <a:spLocks noGrp="1"/>
          </p:cNvSpPr>
          <p:nvPr/>
        </p:nvSpPr>
        <p:spPr>
          <a:xfrm>
            <a:off x="2171700" y="2057400"/>
            <a:ext cx="2667000" cy="361950"/>
          </a:xfrm>
          <a:prstGeom prst="rect">
            <a:avLst/>
          </a:prstGeom>
          <a:noFill/>
          <a:ln w="0">
            <a:noFill/>
            <a:prstDash val="solid"/>
          </a:ln>
        </p:spPr>
        <p:txBody>
          <a:bodyPr wrap="square" lIns="0" tIns="0" rIns="0" bIns="0" anchor="t">
            <a:normAutofit/>
          </a:bodyPr>
          <a:lstStyle/>
          <a:p>
            <a:pPr algn="l">
              <a:lnSpc>
                <a:spcPct val="105000"/>
              </a:lnSpc>
              <a:buNone/>
              <a:defRPr sz="2025" b="1" i="0">
                <a:solidFill>
                  <a:srgbClr val="6B1835"/>
                </a:solidFill>
                <a:latin typeface="Georgia"/>
                <a:ea typeface="Georgia"/>
                <a:cs typeface="Georgia"/>
              </a:defRPr>
            </a:pPr>
            <a:r>
              <a:rPr lang="en-US" sz="2025" b="1" i="0">
                <a:solidFill>
                  <a:srgbClr val="3F7FC8"/>
                </a:solidFill>
                <a:latin typeface="Georgia"/>
                <a:ea typeface="Georgia"/>
                <a:cs typeface="Georgia"/>
              </a:rPr>
              <a:t>Verify insurance</a:t>
            </a:r>
          </a:p>
        </p:txBody>
      </p:sp>
      <p:sp>
        <p:nvSpPr>
          <p:cNvPr id="8" name="Rectangle 7">
            <a:extLst>
              <a:ext uri="{FF2B5EF4-FFF2-40B4-BE49-F238E27FC236}">
                <a16:creationId xmlns:a16="http://schemas.microsoft.com/office/drawing/2014/main" id="{495ADD83-F9A4-4AEE-BF3C-BE6BC66BBC54}"/>
              </a:ext>
            </a:extLst>
          </p:cNvPr>
          <p:cNvSpPr>
            <a:spLocks noGrp="1"/>
          </p:cNvSpPr>
          <p:nvPr/>
        </p:nvSpPr>
        <p:spPr>
          <a:xfrm>
            <a:off x="5048250" y="2076450"/>
            <a:ext cx="6267450" cy="476250"/>
          </a:xfrm>
          <a:prstGeom prst="rect">
            <a:avLst/>
          </a:prstGeom>
          <a:noFill/>
          <a:ln w="0">
            <a:noFill/>
            <a:prstDash val="solid"/>
          </a:ln>
        </p:spPr>
        <p:txBody>
          <a:bodyPr wrap="square" lIns="0" tIns="0" rIns="0" bIns="0" anchor="t">
            <a:normAutofit fontScale="93766"/>
          </a:bodyPr>
          <a:lstStyle/>
          <a:p>
            <a:pPr algn="l">
              <a:lnSpc>
                <a:spcPct val="105000"/>
              </a:lnSpc>
              <a:buNone/>
              <a:defRPr sz="1725" b="0" i="0">
                <a:solidFill>
                  <a:srgbClr val="25211F"/>
                </a:solidFill>
                <a:latin typeface="Aptos"/>
                <a:ea typeface="Aptos"/>
                <a:cs typeface="Aptos"/>
              </a:defRPr>
            </a:pPr>
            <a:r>
              <a:rPr lang="en-US" sz="1725" b="0" i="0">
                <a:solidFill>
                  <a:srgbClr val="203548"/>
                </a:solidFill>
                <a:latin typeface="Aptos"/>
                <a:ea typeface="Aptos"/>
                <a:cs typeface="Aptos"/>
              </a:rPr>
              <a:t>Current general liability, workers’ compensation, and auto coverage</a:t>
            </a:r>
          </a:p>
        </p:txBody>
      </p:sp>
      <p:sp>
        <p:nvSpPr>
          <p:cNvPr id="9" name="Rectangle 8">
            <a:extLst>
              <a:ext uri="{FF2B5EF4-FFF2-40B4-BE49-F238E27FC236}">
                <a16:creationId xmlns:a16="http://schemas.microsoft.com/office/drawing/2014/main" id="{BCDD656E-206D-4CD1-999D-BC4BEB904DBB}"/>
              </a:ext>
            </a:extLst>
          </p:cNvPr>
          <p:cNvSpPr>
            <a:spLocks noGrp="1"/>
          </p:cNvSpPr>
          <p:nvPr/>
        </p:nvSpPr>
        <p:spPr>
          <a:xfrm>
            <a:off x="685800" y="2800350"/>
            <a:ext cx="457200" cy="438150"/>
          </a:xfrm>
          <a:prstGeom prst="rect">
            <a:avLst/>
          </a:prstGeom>
          <a:noFill/>
          <a:ln w="0">
            <a:noFill/>
            <a:prstDash val="solid"/>
          </a:ln>
        </p:spPr>
        <p:txBody>
          <a:bodyPr wrap="square" lIns="0" tIns="0" rIns="0" bIns="0" anchor="t">
            <a:noAutofit/>
          </a:bodyPr>
          <a:lstStyle/>
          <a:p>
            <a:pPr algn="ctr">
              <a:lnSpc>
                <a:spcPct val="105000"/>
              </a:lnSpc>
              <a:buNone/>
              <a:defRPr sz="2700" b="1" i="0">
                <a:solidFill>
                  <a:srgbClr val="C49A3A"/>
                </a:solidFill>
                <a:latin typeface="Georgia"/>
                <a:ea typeface="Georgia"/>
                <a:cs typeface="Georgia"/>
              </a:defRPr>
            </a:pPr>
            <a:r>
              <a:rPr lang="en-US" sz="2700" b="1" i="0">
                <a:solidFill>
                  <a:srgbClr val="D87368"/>
                </a:solidFill>
                <a:latin typeface="Georgia"/>
                <a:ea typeface="Georgia"/>
                <a:cs typeface="Georgia"/>
              </a:rPr>
              <a:t>2</a:t>
            </a:r>
          </a:p>
        </p:txBody>
      </p:sp>
      <p:sp>
        <p:nvSpPr>
          <p:cNvPr id="10" name="Straight Connector 9">
            <a:extLst>
              <a:ext uri="{FF2B5EF4-FFF2-40B4-BE49-F238E27FC236}">
                <a16:creationId xmlns:a16="http://schemas.microsoft.com/office/drawing/2014/main" id="{6F3528D6-0F4B-40C5-8F28-544C29ECD54F}"/>
              </a:ext>
            </a:extLst>
          </p:cNvPr>
          <p:cNvSpPr>
            <a:spLocks noGrp="1"/>
          </p:cNvSpPr>
          <p:nvPr/>
        </p:nvSpPr>
        <p:spPr>
          <a:xfrm>
            <a:off x="1295400" y="3009900"/>
            <a:ext cx="666750" cy="0"/>
          </a:xfrm>
          <a:prstGeom prst="line">
            <a:avLst/>
          </a:prstGeom>
          <a:noFill/>
          <a:ln w="28575">
            <a:solidFill>
              <a:srgbClr val="B9D5F0"/>
            </a:solidFill>
            <a:prstDash val="solid"/>
          </a:ln>
        </p:spPr>
        <p:txBody>
          <a:bodyPr/>
          <a:lstStyle/>
          <a:p>
            <a:endParaRPr lang="en-US"/>
          </a:p>
        </p:txBody>
      </p:sp>
      <p:sp>
        <p:nvSpPr>
          <p:cNvPr id="11" name="Rectangle 10">
            <a:extLst>
              <a:ext uri="{FF2B5EF4-FFF2-40B4-BE49-F238E27FC236}">
                <a16:creationId xmlns:a16="http://schemas.microsoft.com/office/drawing/2014/main" id="{75AE1775-CE16-4E15-9D2F-0A44F0C74D5B}"/>
              </a:ext>
            </a:extLst>
          </p:cNvPr>
          <p:cNvSpPr>
            <a:spLocks noGrp="1"/>
          </p:cNvSpPr>
          <p:nvPr/>
        </p:nvSpPr>
        <p:spPr>
          <a:xfrm>
            <a:off x="2171700" y="2800350"/>
            <a:ext cx="2667000" cy="361950"/>
          </a:xfrm>
          <a:prstGeom prst="rect">
            <a:avLst/>
          </a:prstGeom>
          <a:noFill/>
          <a:ln w="0">
            <a:noFill/>
            <a:prstDash val="solid"/>
          </a:ln>
        </p:spPr>
        <p:txBody>
          <a:bodyPr wrap="square" lIns="0" tIns="0" rIns="0" bIns="0" anchor="t">
            <a:normAutofit fontScale="93806"/>
          </a:bodyPr>
          <a:lstStyle/>
          <a:p>
            <a:pPr algn="l">
              <a:lnSpc>
                <a:spcPct val="105000"/>
              </a:lnSpc>
              <a:buNone/>
              <a:defRPr sz="2025" b="1" i="0">
                <a:solidFill>
                  <a:srgbClr val="6B1835"/>
                </a:solidFill>
                <a:latin typeface="Georgia"/>
                <a:ea typeface="Georgia"/>
                <a:cs typeface="Georgia"/>
              </a:defRPr>
            </a:pPr>
            <a:r>
              <a:rPr lang="en-US" sz="2025" b="1" i="0">
                <a:solidFill>
                  <a:srgbClr val="3F7FC8"/>
                </a:solidFill>
                <a:latin typeface="Georgia"/>
                <a:ea typeface="Georgia"/>
                <a:cs typeface="Georgia"/>
              </a:rPr>
              <a:t>Confirm credentials</a:t>
            </a:r>
          </a:p>
        </p:txBody>
      </p:sp>
      <p:sp>
        <p:nvSpPr>
          <p:cNvPr id="12" name="Rectangle 11">
            <a:extLst>
              <a:ext uri="{FF2B5EF4-FFF2-40B4-BE49-F238E27FC236}">
                <a16:creationId xmlns:a16="http://schemas.microsoft.com/office/drawing/2014/main" id="{615CA87B-2120-4ED3-AB92-0FD380F4BF64}"/>
              </a:ext>
            </a:extLst>
          </p:cNvPr>
          <p:cNvSpPr>
            <a:spLocks noGrp="1"/>
          </p:cNvSpPr>
          <p:nvPr/>
        </p:nvSpPr>
        <p:spPr>
          <a:xfrm>
            <a:off x="5048250" y="2819400"/>
            <a:ext cx="6267450" cy="476250"/>
          </a:xfrm>
          <a:prstGeom prst="rect">
            <a:avLst/>
          </a:prstGeom>
          <a:noFill/>
          <a:ln w="0">
            <a:noFill/>
            <a:prstDash val="solid"/>
          </a:ln>
        </p:spPr>
        <p:txBody>
          <a:bodyPr wrap="square" lIns="0" tIns="0" rIns="0" bIns="0" anchor="t">
            <a:normAutofit/>
          </a:bodyPr>
          <a:lstStyle/>
          <a:p>
            <a:pPr algn="l">
              <a:lnSpc>
                <a:spcPct val="105000"/>
              </a:lnSpc>
              <a:buNone/>
              <a:defRPr sz="1725" b="0" i="0">
                <a:solidFill>
                  <a:srgbClr val="25211F"/>
                </a:solidFill>
                <a:latin typeface="Aptos"/>
                <a:ea typeface="Aptos"/>
                <a:cs typeface="Aptos"/>
              </a:defRPr>
            </a:pPr>
            <a:r>
              <a:rPr lang="en-US" sz="1725" b="0" i="0">
                <a:solidFill>
                  <a:srgbClr val="203548"/>
                </a:solidFill>
                <a:latin typeface="Aptos"/>
                <a:ea typeface="Aptos"/>
                <a:cs typeface="Aptos"/>
              </a:rPr>
              <a:t>Licensing and relevant certifications</a:t>
            </a:r>
          </a:p>
        </p:txBody>
      </p:sp>
      <p:sp>
        <p:nvSpPr>
          <p:cNvPr id="13" name="Rectangle 12">
            <a:extLst>
              <a:ext uri="{FF2B5EF4-FFF2-40B4-BE49-F238E27FC236}">
                <a16:creationId xmlns:a16="http://schemas.microsoft.com/office/drawing/2014/main" id="{7AD8F84A-AB03-4457-99AF-5A8FD465C077}"/>
              </a:ext>
            </a:extLst>
          </p:cNvPr>
          <p:cNvSpPr>
            <a:spLocks noGrp="1"/>
          </p:cNvSpPr>
          <p:nvPr/>
        </p:nvSpPr>
        <p:spPr>
          <a:xfrm>
            <a:off x="685800" y="3543300"/>
            <a:ext cx="457200" cy="438150"/>
          </a:xfrm>
          <a:prstGeom prst="rect">
            <a:avLst/>
          </a:prstGeom>
          <a:noFill/>
          <a:ln w="0">
            <a:noFill/>
            <a:prstDash val="solid"/>
          </a:ln>
        </p:spPr>
        <p:txBody>
          <a:bodyPr wrap="square" lIns="0" tIns="0" rIns="0" bIns="0" anchor="t">
            <a:noAutofit/>
          </a:bodyPr>
          <a:lstStyle/>
          <a:p>
            <a:pPr algn="ctr">
              <a:lnSpc>
                <a:spcPct val="105000"/>
              </a:lnSpc>
              <a:buNone/>
              <a:defRPr sz="2700" b="1" i="0">
                <a:solidFill>
                  <a:srgbClr val="C49A3A"/>
                </a:solidFill>
                <a:latin typeface="Georgia"/>
                <a:ea typeface="Georgia"/>
                <a:cs typeface="Georgia"/>
              </a:defRPr>
            </a:pPr>
            <a:r>
              <a:rPr lang="en-US" sz="2700" b="1" i="0">
                <a:solidFill>
                  <a:srgbClr val="D87368"/>
                </a:solidFill>
                <a:latin typeface="Georgia"/>
                <a:ea typeface="Georgia"/>
                <a:cs typeface="Georgia"/>
              </a:rPr>
              <a:t>3</a:t>
            </a:r>
          </a:p>
        </p:txBody>
      </p:sp>
      <p:sp>
        <p:nvSpPr>
          <p:cNvPr id="14" name="Straight Connector 13">
            <a:extLst>
              <a:ext uri="{FF2B5EF4-FFF2-40B4-BE49-F238E27FC236}">
                <a16:creationId xmlns:a16="http://schemas.microsoft.com/office/drawing/2014/main" id="{E539A3BF-E723-438B-A68C-39D849519836}"/>
              </a:ext>
            </a:extLst>
          </p:cNvPr>
          <p:cNvSpPr>
            <a:spLocks noGrp="1"/>
          </p:cNvSpPr>
          <p:nvPr/>
        </p:nvSpPr>
        <p:spPr>
          <a:xfrm>
            <a:off x="1295400" y="3752850"/>
            <a:ext cx="666750" cy="0"/>
          </a:xfrm>
          <a:prstGeom prst="line">
            <a:avLst/>
          </a:prstGeom>
          <a:noFill/>
          <a:ln w="28575">
            <a:solidFill>
              <a:srgbClr val="B9D5F0"/>
            </a:solidFill>
            <a:prstDash val="solid"/>
          </a:ln>
        </p:spPr>
        <p:txBody>
          <a:bodyPr/>
          <a:lstStyle/>
          <a:p>
            <a:endParaRPr lang="en-US"/>
          </a:p>
        </p:txBody>
      </p:sp>
      <p:sp>
        <p:nvSpPr>
          <p:cNvPr id="15" name="Rectangle 14">
            <a:extLst>
              <a:ext uri="{FF2B5EF4-FFF2-40B4-BE49-F238E27FC236}">
                <a16:creationId xmlns:a16="http://schemas.microsoft.com/office/drawing/2014/main" id="{EF423596-51EB-4BD5-BFF4-86E8978124DE}"/>
              </a:ext>
            </a:extLst>
          </p:cNvPr>
          <p:cNvSpPr>
            <a:spLocks noGrp="1"/>
          </p:cNvSpPr>
          <p:nvPr/>
        </p:nvSpPr>
        <p:spPr>
          <a:xfrm>
            <a:off x="2171700" y="3543300"/>
            <a:ext cx="2667000" cy="361950"/>
          </a:xfrm>
          <a:prstGeom prst="rect">
            <a:avLst/>
          </a:prstGeom>
          <a:noFill/>
          <a:ln w="0">
            <a:noFill/>
            <a:prstDash val="solid"/>
          </a:ln>
        </p:spPr>
        <p:txBody>
          <a:bodyPr wrap="square" lIns="0" tIns="0" rIns="0" bIns="0" anchor="t">
            <a:normAutofit fontScale="94906"/>
          </a:bodyPr>
          <a:lstStyle/>
          <a:p>
            <a:pPr algn="l">
              <a:lnSpc>
                <a:spcPct val="105000"/>
              </a:lnSpc>
              <a:buNone/>
              <a:defRPr sz="2025" b="1" i="0">
                <a:solidFill>
                  <a:srgbClr val="6B1835"/>
                </a:solidFill>
                <a:latin typeface="Georgia"/>
                <a:ea typeface="Georgia"/>
                <a:cs typeface="Georgia"/>
              </a:defRPr>
            </a:pPr>
            <a:r>
              <a:rPr lang="en-US" sz="2025" b="1" i="0">
                <a:solidFill>
                  <a:srgbClr val="3F7FC8"/>
                </a:solidFill>
                <a:latin typeface="Georgia"/>
                <a:ea typeface="Georgia"/>
                <a:cs typeface="Georgia"/>
              </a:rPr>
              <a:t>Check performance</a:t>
            </a:r>
          </a:p>
        </p:txBody>
      </p:sp>
      <p:sp>
        <p:nvSpPr>
          <p:cNvPr id="16" name="Rectangle 15">
            <a:extLst>
              <a:ext uri="{FF2B5EF4-FFF2-40B4-BE49-F238E27FC236}">
                <a16:creationId xmlns:a16="http://schemas.microsoft.com/office/drawing/2014/main" id="{064A9FC4-8F24-4CB5-8B45-CEAD2F5F5F6F}"/>
              </a:ext>
            </a:extLst>
          </p:cNvPr>
          <p:cNvSpPr>
            <a:spLocks noGrp="1"/>
          </p:cNvSpPr>
          <p:nvPr/>
        </p:nvSpPr>
        <p:spPr>
          <a:xfrm>
            <a:off x="5048250" y="3562350"/>
            <a:ext cx="6267450" cy="476250"/>
          </a:xfrm>
          <a:prstGeom prst="rect">
            <a:avLst/>
          </a:prstGeom>
          <a:noFill/>
          <a:ln w="0">
            <a:noFill/>
            <a:prstDash val="solid"/>
          </a:ln>
        </p:spPr>
        <p:txBody>
          <a:bodyPr wrap="square" lIns="0" tIns="0" rIns="0" bIns="0" anchor="t">
            <a:normAutofit/>
          </a:bodyPr>
          <a:lstStyle/>
          <a:p>
            <a:pPr algn="l">
              <a:lnSpc>
                <a:spcPct val="105000"/>
              </a:lnSpc>
              <a:buNone/>
              <a:defRPr sz="1725" b="0" i="0">
                <a:solidFill>
                  <a:srgbClr val="25211F"/>
                </a:solidFill>
                <a:latin typeface="Aptos"/>
                <a:ea typeface="Aptos"/>
                <a:cs typeface="Aptos"/>
              </a:defRPr>
            </a:pPr>
            <a:r>
              <a:rPr lang="en-US" sz="1725" b="0" i="0">
                <a:solidFill>
                  <a:srgbClr val="203548"/>
                </a:solidFill>
                <a:latin typeface="Aptos"/>
                <a:ea typeface="Aptos"/>
                <a:cs typeface="Aptos"/>
              </a:rPr>
              <a:t>References, parish experience, and response times</a:t>
            </a:r>
          </a:p>
        </p:txBody>
      </p:sp>
      <p:sp>
        <p:nvSpPr>
          <p:cNvPr id="17" name="Rectangle 16">
            <a:extLst>
              <a:ext uri="{FF2B5EF4-FFF2-40B4-BE49-F238E27FC236}">
                <a16:creationId xmlns:a16="http://schemas.microsoft.com/office/drawing/2014/main" id="{271856E6-1BA5-44E1-9A8F-EF06D41B33EF}"/>
              </a:ext>
            </a:extLst>
          </p:cNvPr>
          <p:cNvSpPr>
            <a:spLocks noGrp="1"/>
          </p:cNvSpPr>
          <p:nvPr/>
        </p:nvSpPr>
        <p:spPr>
          <a:xfrm>
            <a:off x="685800" y="4286250"/>
            <a:ext cx="457200" cy="438150"/>
          </a:xfrm>
          <a:prstGeom prst="rect">
            <a:avLst/>
          </a:prstGeom>
          <a:noFill/>
          <a:ln w="0">
            <a:noFill/>
            <a:prstDash val="solid"/>
          </a:ln>
        </p:spPr>
        <p:txBody>
          <a:bodyPr wrap="square" lIns="0" tIns="0" rIns="0" bIns="0" anchor="t">
            <a:noAutofit/>
          </a:bodyPr>
          <a:lstStyle/>
          <a:p>
            <a:pPr algn="ctr">
              <a:lnSpc>
                <a:spcPct val="105000"/>
              </a:lnSpc>
              <a:buNone/>
              <a:defRPr sz="2700" b="1" i="0">
                <a:solidFill>
                  <a:srgbClr val="C49A3A"/>
                </a:solidFill>
                <a:latin typeface="Georgia"/>
                <a:ea typeface="Georgia"/>
                <a:cs typeface="Georgia"/>
              </a:defRPr>
            </a:pPr>
            <a:r>
              <a:rPr lang="en-US" sz="2700" b="1" i="0">
                <a:solidFill>
                  <a:srgbClr val="D87368"/>
                </a:solidFill>
                <a:latin typeface="Georgia"/>
                <a:ea typeface="Georgia"/>
                <a:cs typeface="Georgia"/>
              </a:rPr>
              <a:t>4</a:t>
            </a:r>
          </a:p>
        </p:txBody>
      </p:sp>
      <p:sp>
        <p:nvSpPr>
          <p:cNvPr id="18" name="Straight Connector 17">
            <a:extLst>
              <a:ext uri="{FF2B5EF4-FFF2-40B4-BE49-F238E27FC236}">
                <a16:creationId xmlns:a16="http://schemas.microsoft.com/office/drawing/2014/main" id="{9C735339-1E58-4735-A21B-0E9A7C7C02C5}"/>
              </a:ext>
            </a:extLst>
          </p:cNvPr>
          <p:cNvSpPr>
            <a:spLocks noGrp="1"/>
          </p:cNvSpPr>
          <p:nvPr/>
        </p:nvSpPr>
        <p:spPr>
          <a:xfrm>
            <a:off x="1295400" y="4495800"/>
            <a:ext cx="666750" cy="0"/>
          </a:xfrm>
          <a:prstGeom prst="line">
            <a:avLst/>
          </a:prstGeom>
          <a:noFill/>
          <a:ln w="28575">
            <a:solidFill>
              <a:srgbClr val="B9D5F0"/>
            </a:solidFill>
            <a:prstDash val="solid"/>
          </a:ln>
        </p:spPr>
        <p:txBody>
          <a:bodyPr/>
          <a:lstStyle/>
          <a:p>
            <a:endParaRPr lang="en-US"/>
          </a:p>
        </p:txBody>
      </p:sp>
      <p:sp>
        <p:nvSpPr>
          <p:cNvPr id="19" name="Rectangle 18">
            <a:extLst>
              <a:ext uri="{FF2B5EF4-FFF2-40B4-BE49-F238E27FC236}">
                <a16:creationId xmlns:a16="http://schemas.microsoft.com/office/drawing/2014/main" id="{5DCB9056-CD11-49BF-A0DF-C0EEC23B3B43}"/>
              </a:ext>
            </a:extLst>
          </p:cNvPr>
          <p:cNvSpPr>
            <a:spLocks noGrp="1"/>
          </p:cNvSpPr>
          <p:nvPr/>
        </p:nvSpPr>
        <p:spPr>
          <a:xfrm>
            <a:off x="2171700" y="4286250"/>
            <a:ext cx="2667000" cy="361950"/>
          </a:xfrm>
          <a:prstGeom prst="rect">
            <a:avLst/>
          </a:prstGeom>
          <a:noFill/>
          <a:ln w="0">
            <a:noFill/>
            <a:prstDash val="solid"/>
          </a:ln>
        </p:spPr>
        <p:txBody>
          <a:bodyPr wrap="square" lIns="0" tIns="0" rIns="0" bIns="0" anchor="t">
            <a:normAutofit fontScale="98728"/>
          </a:bodyPr>
          <a:lstStyle/>
          <a:p>
            <a:pPr algn="l">
              <a:lnSpc>
                <a:spcPct val="105000"/>
              </a:lnSpc>
              <a:buNone/>
              <a:defRPr sz="2025" b="1" i="0">
                <a:solidFill>
                  <a:srgbClr val="6B1835"/>
                </a:solidFill>
                <a:latin typeface="Georgia"/>
                <a:ea typeface="Georgia"/>
                <a:cs typeface="Georgia"/>
              </a:defRPr>
            </a:pPr>
            <a:r>
              <a:rPr lang="en-US" sz="2025" b="1" i="0">
                <a:solidFill>
                  <a:srgbClr val="3F7FC8"/>
                </a:solidFill>
                <a:latin typeface="Georgia"/>
                <a:ea typeface="Georgia"/>
                <a:cs typeface="Georgia"/>
              </a:rPr>
              <a:t>Control demolition</a:t>
            </a:r>
          </a:p>
        </p:txBody>
      </p:sp>
      <p:sp>
        <p:nvSpPr>
          <p:cNvPr id="20" name="Rectangle 19">
            <a:extLst>
              <a:ext uri="{FF2B5EF4-FFF2-40B4-BE49-F238E27FC236}">
                <a16:creationId xmlns:a16="http://schemas.microsoft.com/office/drawing/2014/main" id="{1052A7DA-DF07-4CCE-A5C2-94E66F43AB25}"/>
              </a:ext>
            </a:extLst>
          </p:cNvPr>
          <p:cNvSpPr>
            <a:spLocks noGrp="1"/>
          </p:cNvSpPr>
          <p:nvPr/>
        </p:nvSpPr>
        <p:spPr>
          <a:xfrm>
            <a:off x="5048250" y="4305300"/>
            <a:ext cx="6267450" cy="476250"/>
          </a:xfrm>
          <a:prstGeom prst="rect">
            <a:avLst/>
          </a:prstGeom>
          <a:noFill/>
          <a:ln w="0">
            <a:noFill/>
            <a:prstDash val="solid"/>
          </a:ln>
        </p:spPr>
        <p:txBody>
          <a:bodyPr wrap="square" lIns="0" tIns="0" rIns="0" bIns="0" anchor="t">
            <a:normAutofit/>
          </a:bodyPr>
          <a:lstStyle/>
          <a:p>
            <a:pPr algn="l">
              <a:lnSpc>
                <a:spcPct val="105000"/>
              </a:lnSpc>
              <a:buNone/>
              <a:defRPr sz="1725" b="0" i="0">
                <a:solidFill>
                  <a:srgbClr val="25211F"/>
                </a:solidFill>
                <a:latin typeface="Aptos"/>
                <a:ea typeface="Aptos"/>
                <a:cs typeface="Aptos"/>
              </a:defRPr>
            </a:pPr>
            <a:r>
              <a:rPr lang="en-US" sz="1725" b="0" i="0">
                <a:solidFill>
                  <a:srgbClr val="203548"/>
                </a:solidFill>
                <a:latin typeface="Aptos"/>
                <a:ea typeface="Aptos"/>
                <a:cs typeface="Aptos"/>
              </a:rPr>
              <a:t>No demolition without approval</a:t>
            </a:r>
          </a:p>
        </p:txBody>
      </p:sp>
      <p:sp>
        <p:nvSpPr>
          <p:cNvPr id="21" name="Rectangle 20">
            <a:extLst>
              <a:ext uri="{FF2B5EF4-FFF2-40B4-BE49-F238E27FC236}">
                <a16:creationId xmlns:a16="http://schemas.microsoft.com/office/drawing/2014/main" id="{2F750570-F8EE-45CE-A0C2-E9CA2BEBAC89}"/>
              </a:ext>
            </a:extLst>
          </p:cNvPr>
          <p:cNvSpPr>
            <a:spLocks noGrp="1"/>
          </p:cNvSpPr>
          <p:nvPr/>
        </p:nvSpPr>
        <p:spPr>
          <a:xfrm>
            <a:off x="685800" y="5029200"/>
            <a:ext cx="457200" cy="438150"/>
          </a:xfrm>
          <a:prstGeom prst="rect">
            <a:avLst/>
          </a:prstGeom>
          <a:noFill/>
          <a:ln w="0">
            <a:noFill/>
            <a:prstDash val="solid"/>
          </a:ln>
        </p:spPr>
        <p:txBody>
          <a:bodyPr wrap="square" lIns="0" tIns="0" rIns="0" bIns="0" anchor="t">
            <a:noAutofit/>
          </a:bodyPr>
          <a:lstStyle/>
          <a:p>
            <a:pPr algn="ctr">
              <a:lnSpc>
                <a:spcPct val="105000"/>
              </a:lnSpc>
              <a:buNone/>
              <a:defRPr sz="2700" b="1" i="0">
                <a:solidFill>
                  <a:srgbClr val="C49A3A"/>
                </a:solidFill>
                <a:latin typeface="Georgia"/>
                <a:ea typeface="Georgia"/>
                <a:cs typeface="Georgia"/>
              </a:defRPr>
            </a:pPr>
            <a:r>
              <a:rPr lang="en-US" sz="2700" b="1" i="0">
                <a:solidFill>
                  <a:srgbClr val="D87368"/>
                </a:solidFill>
                <a:latin typeface="Georgia"/>
                <a:ea typeface="Georgia"/>
                <a:cs typeface="Georgia"/>
              </a:rPr>
              <a:t>5</a:t>
            </a:r>
          </a:p>
        </p:txBody>
      </p:sp>
      <p:sp>
        <p:nvSpPr>
          <p:cNvPr id="22" name="Straight Connector 21">
            <a:extLst>
              <a:ext uri="{FF2B5EF4-FFF2-40B4-BE49-F238E27FC236}">
                <a16:creationId xmlns:a16="http://schemas.microsoft.com/office/drawing/2014/main" id="{B82B9796-996D-4407-95F4-08587F746640}"/>
              </a:ext>
            </a:extLst>
          </p:cNvPr>
          <p:cNvSpPr>
            <a:spLocks noGrp="1"/>
          </p:cNvSpPr>
          <p:nvPr/>
        </p:nvSpPr>
        <p:spPr>
          <a:xfrm>
            <a:off x="1295400" y="5238750"/>
            <a:ext cx="666750" cy="0"/>
          </a:xfrm>
          <a:prstGeom prst="line">
            <a:avLst/>
          </a:prstGeom>
          <a:noFill/>
          <a:ln w="28575">
            <a:solidFill>
              <a:srgbClr val="B9D5F0"/>
            </a:solidFill>
            <a:prstDash val="solid"/>
          </a:ln>
        </p:spPr>
        <p:txBody>
          <a:bodyPr/>
          <a:lstStyle/>
          <a:p>
            <a:endParaRPr lang="en-US"/>
          </a:p>
        </p:txBody>
      </p:sp>
      <p:sp>
        <p:nvSpPr>
          <p:cNvPr id="23" name="Rectangle 22">
            <a:extLst>
              <a:ext uri="{FF2B5EF4-FFF2-40B4-BE49-F238E27FC236}">
                <a16:creationId xmlns:a16="http://schemas.microsoft.com/office/drawing/2014/main" id="{DD4C5115-46CB-48C6-92D3-716F350ABBDC}"/>
              </a:ext>
            </a:extLst>
          </p:cNvPr>
          <p:cNvSpPr>
            <a:spLocks noGrp="1"/>
          </p:cNvSpPr>
          <p:nvPr/>
        </p:nvSpPr>
        <p:spPr>
          <a:xfrm>
            <a:off x="2171700" y="5029200"/>
            <a:ext cx="2667000" cy="361950"/>
          </a:xfrm>
          <a:prstGeom prst="rect">
            <a:avLst/>
          </a:prstGeom>
          <a:noFill/>
          <a:ln w="0">
            <a:noFill/>
            <a:prstDash val="solid"/>
          </a:ln>
        </p:spPr>
        <p:txBody>
          <a:bodyPr wrap="square" lIns="0" tIns="0" rIns="0" bIns="0" anchor="t">
            <a:normAutofit/>
          </a:bodyPr>
          <a:lstStyle/>
          <a:p>
            <a:pPr algn="l">
              <a:lnSpc>
                <a:spcPct val="105000"/>
              </a:lnSpc>
              <a:buNone/>
              <a:defRPr sz="2025" b="1" i="0">
                <a:solidFill>
                  <a:srgbClr val="6B1835"/>
                </a:solidFill>
                <a:latin typeface="Georgia"/>
                <a:ea typeface="Georgia"/>
                <a:cs typeface="Georgia"/>
              </a:defRPr>
            </a:pPr>
            <a:r>
              <a:rPr lang="en-US" sz="2025" b="1" i="0">
                <a:solidFill>
                  <a:srgbClr val="3F7FC8"/>
                </a:solidFill>
                <a:latin typeface="Georgia"/>
                <a:ea typeface="Georgia"/>
                <a:cs typeface="Georgia"/>
              </a:rPr>
              <a:t>Require evidence</a:t>
            </a:r>
          </a:p>
        </p:txBody>
      </p:sp>
      <p:sp>
        <p:nvSpPr>
          <p:cNvPr id="24" name="Rectangle 23">
            <a:extLst>
              <a:ext uri="{FF2B5EF4-FFF2-40B4-BE49-F238E27FC236}">
                <a16:creationId xmlns:a16="http://schemas.microsoft.com/office/drawing/2014/main" id="{3DA94131-C014-45D9-AEE3-1EB2F610563F}"/>
              </a:ext>
            </a:extLst>
          </p:cNvPr>
          <p:cNvSpPr>
            <a:spLocks noGrp="1"/>
          </p:cNvSpPr>
          <p:nvPr/>
        </p:nvSpPr>
        <p:spPr>
          <a:xfrm>
            <a:off x="5048250" y="5048250"/>
            <a:ext cx="6267450" cy="476250"/>
          </a:xfrm>
          <a:prstGeom prst="rect">
            <a:avLst/>
          </a:prstGeom>
          <a:noFill/>
          <a:ln w="0">
            <a:noFill/>
            <a:prstDash val="solid"/>
          </a:ln>
        </p:spPr>
        <p:txBody>
          <a:bodyPr wrap="square" lIns="0" tIns="0" rIns="0" bIns="0" anchor="t">
            <a:normAutofit/>
          </a:bodyPr>
          <a:lstStyle/>
          <a:p>
            <a:pPr algn="l">
              <a:lnSpc>
                <a:spcPct val="105000"/>
              </a:lnSpc>
              <a:buNone/>
              <a:defRPr sz="1725" b="0" i="0">
                <a:solidFill>
                  <a:srgbClr val="25211F"/>
                </a:solidFill>
                <a:latin typeface="Aptos"/>
                <a:ea typeface="Aptos"/>
                <a:cs typeface="Aptos"/>
              </a:defRPr>
            </a:pPr>
            <a:r>
              <a:rPr lang="en-US" sz="1725" b="0" i="0">
                <a:solidFill>
                  <a:srgbClr val="203548"/>
                </a:solidFill>
                <a:latin typeface="Aptos"/>
                <a:ea typeface="Aptos"/>
                <a:cs typeface="Aptos"/>
              </a:rPr>
              <a:t>Moisture logs, scope justification, and supporting records</a:t>
            </a:r>
          </a:p>
        </p:txBody>
      </p:sp>
      <p:sp>
        <p:nvSpPr>
          <p:cNvPr id="25" name="Rectangle 24">
            <a:extLst>
              <a:ext uri="{FF2B5EF4-FFF2-40B4-BE49-F238E27FC236}">
                <a16:creationId xmlns:a16="http://schemas.microsoft.com/office/drawing/2014/main" id="{4005E48A-797E-4330-BB34-206050F4D69C}"/>
              </a:ext>
            </a:extLst>
          </p:cNvPr>
          <p:cNvSpPr>
            <a:spLocks noGrp="1"/>
          </p:cNvSpPr>
          <p:nvPr/>
        </p:nvSpPr>
        <p:spPr>
          <a:xfrm>
            <a:off x="685800" y="6000750"/>
            <a:ext cx="4095750" cy="228600"/>
          </a:xfrm>
          <a:prstGeom prst="rect">
            <a:avLst/>
          </a:prstGeom>
          <a:noFill/>
          <a:ln w="0">
            <a:noFill/>
            <a:prstDash val="solid"/>
          </a:ln>
        </p:spPr>
        <p:txBody>
          <a:bodyPr wrap="square" lIns="0" tIns="0" rIns="0" bIns="0" anchor="t">
            <a:noAutofit/>
          </a:bodyPr>
          <a:lstStyle/>
          <a:p>
            <a:pPr algn="l">
              <a:lnSpc>
                <a:spcPct val="105000"/>
              </a:lnSpc>
              <a:buNone/>
              <a:defRPr sz="1200" b="1" i="0">
                <a:solidFill>
                  <a:srgbClr val="8B7D72"/>
                </a:solidFill>
                <a:latin typeface="Aptos"/>
                <a:ea typeface="Aptos"/>
                <a:cs typeface="Aptos"/>
              </a:defRPr>
            </a:pPr>
            <a:r>
              <a:rPr lang="en-US" sz="1200" b="1" i="0">
                <a:solidFill>
                  <a:srgbClr val="66788A"/>
                </a:solidFill>
                <a:latin typeface="Aptos"/>
                <a:ea typeface="Aptos"/>
                <a:cs typeface="Aptos"/>
              </a:rPr>
              <a:t>RISK MANAGEMENT CONTENT CHECKPOINT</a:t>
            </a:r>
          </a:p>
        </p:txBody>
      </p:sp>
    </p:spTree>
    <p:extLst>
      <p:ext uri="{BB962C8B-B14F-4D97-AF65-F5344CB8AC3E}">
        <p14:creationId xmlns:p14="http://schemas.microsoft.com/office/powerpoint/2010/main" val="11676576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5F9FD"/>
        </a:solidFill>
        <a:effectLst/>
      </p:bgPr>
    </p:bg>
    <p:spTree>
      <p:nvGrpSpPr>
        <p:cNvPr id="1" name=""/>
        <p:cNvGrpSpPr/>
        <p:nvPr/>
      </p:nvGrpSpPr>
      <p:grpSpPr>
        <a:xfrm>
          <a:off x="0" y="0"/>
          <a:ext cx="0" cy="0"/>
          <a:chOff x="0" y="0"/>
          <a:chExt cx="0" cy="0"/>
        </a:xfrm>
      </p:grpSpPr>
      <p:sp>
        <p:nvSpPr>
          <p:cNvPr id="37" name="Rectangle 36">
            <a:extLst>
              <a:ext uri="{FF2B5EF4-FFF2-40B4-BE49-F238E27FC236}">
                <a16:creationId xmlns:a16="http://schemas.microsoft.com/office/drawing/2014/main" id="{DEFF46F7-3A1F-4535-99D3-8D26088AE6FE}"/>
              </a:ext>
            </a:extLst>
          </p:cNvPr>
          <p:cNvSpPr>
            <a:spLocks noGrp="1"/>
          </p:cNvSpPr>
          <p:nvPr/>
        </p:nvSpPr>
        <p:spPr>
          <a:xfrm>
            <a:off x="685800" y="323850"/>
            <a:ext cx="4762500" cy="228600"/>
          </a:xfrm>
          <a:prstGeom prst="rect">
            <a:avLst/>
          </a:prstGeom>
          <a:noFill/>
          <a:ln w="0">
            <a:noFill/>
            <a:prstDash val="solid"/>
          </a:ln>
        </p:spPr>
        <p:txBody>
          <a:bodyPr wrap="square" lIns="0" tIns="0" rIns="0" bIns="0" anchor="t">
            <a:noAutofit/>
          </a:bodyPr>
          <a:lstStyle/>
          <a:p>
            <a:pPr algn="l">
              <a:lnSpc>
                <a:spcPct val="105000"/>
              </a:lnSpc>
              <a:buNone/>
              <a:defRPr sz="1350" b="1" i="0">
                <a:solidFill>
                  <a:srgbClr val="6B1835"/>
                </a:solidFill>
                <a:latin typeface="Aptos"/>
                <a:ea typeface="Aptos"/>
                <a:cs typeface="Aptos"/>
              </a:defRPr>
            </a:pPr>
            <a:r>
              <a:rPr lang="en-US" sz="1350" b="1" i="0">
                <a:solidFill>
                  <a:srgbClr val="3F7FC8"/>
                </a:solidFill>
                <a:latin typeface="Aptos"/>
                <a:ea typeface="Aptos"/>
                <a:cs typeface="Aptos"/>
              </a:rPr>
              <a:t>WHAT HAPPENS AFTER YOU REPORT</a:t>
            </a:r>
          </a:p>
        </p:txBody>
      </p:sp>
      <p:sp>
        <p:nvSpPr>
          <p:cNvPr id="2" name="Rectangle 1">
            <a:extLst>
              <a:ext uri="{FF2B5EF4-FFF2-40B4-BE49-F238E27FC236}">
                <a16:creationId xmlns:a16="http://schemas.microsoft.com/office/drawing/2014/main" id="{D1F6C9E4-B007-42D3-BDD8-BAC15BBCB5D5}"/>
              </a:ext>
            </a:extLst>
          </p:cNvPr>
          <p:cNvSpPr>
            <a:spLocks noGrp="1"/>
          </p:cNvSpPr>
          <p:nvPr/>
        </p:nvSpPr>
        <p:spPr>
          <a:xfrm>
            <a:off x="11125200" y="323850"/>
            <a:ext cx="381000" cy="228600"/>
          </a:xfrm>
          <a:prstGeom prst="rect">
            <a:avLst/>
          </a:prstGeom>
          <a:noFill/>
          <a:ln w="0">
            <a:noFill/>
            <a:prstDash val="solid"/>
          </a:ln>
        </p:spPr>
        <p:txBody>
          <a:bodyPr wrap="square" lIns="0" tIns="0" rIns="0" bIns="0" anchor="t">
            <a:noAutofit/>
          </a:bodyPr>
          <a:lstStyle/>
          <a:p>
            <a:pPr algn="r">
              <a:lnSpc>
                <a:spcPct val="105000"/>
              </a:lnSpc>
              <a:buNone/>
              <a:defRPr sz="1350" b="1" i="0">
                <a:solidFill>
                  <a:srgbClr val="8B7D72"/>
                </a:solidFill>
                <a:latin typeface="Aptos"/>
                <a:ea typeface="Aptos"/>
                <a:cs typeface="Aptos"/>
              </a:defRPr>
            </a:pPr>
            <a:r>
              <a:rPr lang="en-US" sz="1350" b="1" i="0">
                <a:solidFill>
                  <a:srgbClr val="66788A"/>
                </a:solidFill>
                <a:latin typeface="Aptos"/>
                <a:ea typeface="Aptos"/>
                <a:cs typeface="Aptos"/>
              </a:rPr>
              <a:t>06</a:t>
            </a:r>
          </a:p>
        </p:txBody>
      </p:sp>
      <p:sp>
        <p:nvSpPr>
          <p:cNvPr id="3" name="Straight Connector 2">
            <a:extLst>
              <a:ext uri="{FF2B5EF4-FFF2-40B4-BE49-F238E27FC236}">
                <a16:creationId xmlns:a16="http://schemas.microsoft.com/office/drawing/2014/main" id="{984AAE96-3962-4E3B-8F36-F8D51A7417E4}"/>
              </a:ext>
            </a:extLst>
          </p:cNvPr>
          <p:cNvSpPr>
            <a:spLocks noGrp="1"/>
          </p:cNvSpPr>
          <p:nvPr/>
        </p:nvSpPr>
        <p:spPr>
          <a:xfrm>
            <a:off x="685800" y="647700"/>
            <a:ext cx="10820400" cy="0"/>
          </a:xfrm>
          <a:prstGeom prst="line">
            <a:avLst/>
          </a:prstGeom>
          <a:noFill/>
          <a:ln w="19050">
            <a:solidFill>
              <a:srgbClr val="D87368"/>
            </a:solidFill>
            <a:prstDash val="solid"/>
          </a:ln>
        </p:spPr>
        <p:txBody>
          <a:bodyPr/>
          <a:lstStyle/>
          <a:p>
            <a:endParaRPr lang="en-US"/>
          </a:p>
        </p:txBody>
      </p:sp>
      <p:sp>
        <p:nvSpPr>
          <p:cNvPr id="4" name="Rectangle 3">
            <a:extLst>
              <a:ext uri="{FF2B5EF4-FFF2-40B4-BE49-F238E27FC236}">
                <a16:creationId xmlns:a16="http://schemas.microsoft.com/office/drawing/2014/main" id="{279C0E26-40AF-4175-A058-118E464533DC}"/>
              </a:ext>
            </a:extLst>
          </p:cNvPr>
          <p:cNvSpPr>
            <a:spLocks noGrp="1"/>
          </p:cNvSpPr>
          <p:nvPr/>
        </p:nvSpPr>
        <p:spPr>
          <a:xfrm>
            <a:off x="685800" y="838200"/>
            <a:ext cx="10820400" cy="1066800"/>
          </a:xfrm>
          <a:prstGeom prst="rect">
            <a:avLst/>
          </a:prstGeom>
          <a:noFill/>
          <a:ln w="0">
            <a:noFill/>
            <a:prstDash val="solid"/>
          </a:ln>
        </p:spPr>
        <p:txBody>
          <a:bodyPr wrap="square" lIns="0" tIns="0" rIns="0" bIns="0" anchor="t">
            <a:normAutofit/>
          </a:bodyPr>
          <a:lstStyle/>
          <a:p>
            <a:pPr algn="l">
              <a:lnSpc>
                <a:spcPct val="96000"/>
              </a:lnSpc>
              <a:buNone/>
              <a:defRPr sz="3600" b="1" i="0">
                <a:solidFill>
                  <a:srgbClr val="25211F"/>
                </a:solidFill>
                <a:latin typeface="Georgia"/>
                <a:ea typeface="Georgia"/>
                <a:cs typeface="Georgia"/>
              </a:defRPr>
            </a:pPr>
            <a:r>
              <a:rPr lang="en-US" sz="3600" b="1" i="0">
                <a:solidFill>
                  <a:srgbClr val="203548"/>
                </a:solidFill>
                <a:latin typeface="Georgia"/>
                <a:ea typeface="Georgia"/>
                <a:cs typeface="Georgia"/>
              </a:rPr>
              <a:t>Every claim moves through six progress points</a:t>
            </a:r>
          </a:p>
        </p:txBody>
      </p:sp>
      <p:sp>
        <p:nvSpPr>
          <p:cNvPr id="5" name="process-1">
            <a:extLst>
              <a:ext uri="{FF2B5EF4-FFF2-40B4-BE49-F238E27FC236}">
                <a16:creationId xmlns:a16="http://schemas.microsoft.com/office/drawing/2014/main" id="{CF782CB8-0834-4909-B4C9-7AB703455D58}"/>
              </a:ext>
            </a:extLst>
          </p:cNvPr>
          <p:cNvSpPr>
            <a:spLocks noGrp="1"/>
          </p:cNvSpPr>
          <p:nvPr/>
        </p:nvSpPr>
        <p:spPr>
          <a:xfrm>
            <a:off x="590550" y="2590800"/>
            <a:ext cx="1562100" cy="1409700"/>
          </a:xfrm>
          <a:prstGeom prst="rect">
            <a:avLst/>
          </a:prstGeom>
          <a:solidFill>
            <a:srgbClr val="FFFFFF"/>
          </a:solidFill>
          <a:ln w="19050">
            <a:solidFill>
              <a:srgbClr val="B9D5F0"/>
            </a:solidFill>
            <a:prstDash val="solid"/>
          </a:ln>
        </p:spPr>
        <p:txBody>
          <a:bodyPr/>
          <a:lstStyle/>
          <a:p>
            <a:endParaRPr lang="en-US" dirty="0"/>
          </a:p>
        </p:txBody>
      </p:sp>
      <p:sp>
        <p:nvSpPr>
          <p:cNvPr id="6" name="Rectangle 5">
            <a:extLst>
              <a:ext uri="{FF2B5EF4-FFF2-40B4-BE49-F238E27FC236}">
                <a16:creationId xmlns:a16="http://schemas.microsoft.com/office/drawing/2014/main" id="{D0FA7560-B0CB-4DF7-91A0-DE04D0693AC6}"/>
              </a:ext>
            </a:extLst>
          </p:cNvPr>
          <p:cNvSpPr>
            <a:spLocks noGrp="1"/>
          </p:cNvSpPr>
          <p:nvPr/>
        </p:nvSpPr>
        <p:spPr>
          <a:xfrm>
            <a:off x="723900" y="2724150"/>
            <a:ext cx="400050" cy="228600"/>
          </a:xfrm>
          <a:prstGeom prst="rect">
            <a:avLst/>
          </a:prstGeom>
          <a:noFill/>
          <a:ln w="0">
            <a:noFill/>
            <a:prstDash val="solid"/>
          </a:ln>
        </p:spPr>
        <p:txBody>
          <a:bodyPr wrap="square" lIns="0" tIns="0" rIns="0" bIns="0" anchor="t">
            <a:noAutofit/>
          </a:bodyPr>
          <a:lstStyle/>
          <a:p>
            <a:pPr algn="l">
              <a:lnSpc>
                <a:spcPct val="105000"/>
              </a:lnSpc>
              <a:buNone/>
              <a:defRPr sz="1275" b="1" i="0">
                <a:solidFill>
                  <a:srgbClr val="C49A3A"/>
                </a:solidFill>
                <a:latin typeface="Aptos"/>
                <a:ea typeface="Aptos"/>
                <a:cs typeface="Aptos"/>
              </a:defRPr>
            </a:pPr>
            <a:r>
              <a:rPr lang="en-US" sz="1275" b="1" i="0">
                <a:solidFill>
                  <a:srgbClr val="D87368"/>
                </a:solidFill>
                <a:latin typeface="Aptos"/>
                <a:ea typeface="Aptos"/>
                <a:cs typeface="Aptos"/>
              </a:rPr>
              <a:t>01</a:t>
            </a:r>
          </a:p>
        </p:txBody>
      </p:sp>
      <p:sp>
        <p:nvSpPr>
          <p:cNvPr id="7" name="Rectangle 6">
            <a:extLst>
              <a:ext uri="{FF2B5EF4-FFF2-40B4-BE49-F238E27FC236}">
                <a16:creationId xmlns:a16="http://schemas.microsoft.com/office/drawing/2014/main" id="{85942726-CFDD-44FD-B109-3431DC562D99}"/>
              </a:ext>
            </a:extLst>
          </p:cNvPr>
          <p:cNvSpPr>
            <a:spLocks noGrp="1"/>
          </p:cNvSpPr>
          <p:nvPr/>
        </p:nvSpPr>
        <p:spPr>
          <a:xfrm>
            <a:off x="723900" y="3048000"/>
            <a:ext cx="1295400" cy="361950"/>
          </a:xfrm>
          <a:prstGeom prst="rect">
            <a:avLst/>
          </a:prstGeom>
          <a:noFill/>
          <a:ln w="0">
            <a:noFill/>
            <a:prstDash val="solid"/>
          </a:ln>
        </p:spPr>
        <p:txBody>
          <a:bodyPr wrap="square" lIns="0" tIns="0" rIns="0" bIns="0" anchor="t">
            <a:normAutofit fontScale="68438" lnSpcReduction="20000"/>
          </a:bodyPr>
          <a:lstStyle/>
          <a:p>
            <a:pPr algn="ctr">
              <a:lnSpc>
                <a:spcPct val="105000"/>
              </a:lnSpc>
              <a:buNone/>
              <a:defRPr sz="1875" b="1" i="0">
                <a:solidFill>
                  <a:srgbClr val="6B1835"/>
                </a:solidFill>
                <a:latin typeface="Georgia"/>
                <a:ea typeface="Georgia"/>
                <a:cs typeface="Georgia"/>
              </a:defRPr>
            </a:pPr>
            <a:r>
              <a:rPr lang="en-US" sz="1875" b="1" i="0">
                <a:solidFill>
                  <a:srgbClr val="3F7FC8"/>
                </a:solidFill>
                <a:latin typeface="Georgia"/>
                <a:ea typeface="Georgia"/>
                <a:cs typeface="Georgia"/>
              </a:rPr>
              <a:t>Claim Reported</a:t>
            </a:r>
            <a:endParaRPr sz="1875" b="1" i="0" dirty="0">
              <a:solidFill>
                <a:srgbClr val="6B1835"/>
              </a:solidFill>
              <a:latin typeface="Georgia"/>
              <a:ea typeface="Georgia"/>
              <a:cs typeface="Georgia"/>
            </a:endParaRPr>
          </a:p>
        </p:txBody>
      </p:sp>
      <p:sp>
        <p:nvSpPr>
          <p:cNvPr id="8" name="Rectangle 7">
            <a:extLst>
              <a:ext uri="{FF2B5EF4-FFF2-40B4-BE49-F238E27FC236}">
                <a16:creationId xmlns:a16="http://schemas.microsoft.com/office/drawing/2014/main" id="{F4E9B2DE-8811-4D4E-AD5E-A80007567E8B}"/>
              </a:ext>
            </a:extLst>
          </p:cNvPr>
          <p:cNvSpPr>
            <a:spLocks noGrp="1"/>
          </p:cNvSpPr>
          <p:nvPr/>
        </p:nvSpPr>
        <p:spPr>
          <a:xfrm>
            <a:off x="723900" y="3486150"/>
            <a:ext cx="1295400" cy="361950"/>
          </a:xfrm>
          <a:prstGeom prst="rect">
            <a:avLst/>
          </a:prstGeom>
          <a:noFill/>
          <a:ln w="0">
            <a:noFill/>
            <a:prstDash val="solid"/>
          </a:ln>
        </p:spPr>
        <p:txBody>
          <a:bodyPr wrap="square" lIns="0" tIns="0" rIns="0" bIns="0" anchor="t">
            <a:normAutofit fontScale="79365" lnSpcReduction="10000"/>
          </a:bodyPr>
          <a:lstStyle/>
          <a:p>
            <a:pPr algn="ctr">
              <a:lnSpc>
                <a:spcPct val="105000"/>
              </a:lnSpc>
              <a:buNone/>
              <a:defRPr sz="1425" b="0" i="0">
                <a:solidFill>
                  <a:srgbClr val="8B7D72"/>
                </a:solidFill>
                <a:latin typeface="Aptos"/>
                <a:ea typeface="Aptos"/>
                <a:cs typeface="Aptos"/>
              </a:defRPr>
            </a:pPr>
            <a:r>
              <a:rPr lang="en-US" sz="1425" b="0" i="0">
                <a:solidFill>
                  <a:srgbClr val="66788A"/>
                </a:solidFill>
                <a:latin typeface="Aptos"/>
                <a:ea typeface="Aptos"/>
                <a:cs typeface="Aptos"/>
              </a:rPr>
              <a:t>Initial contact + Independent adjuster</a:t>
            </a:r>
          </a:p>
        </p:txBody>
      </p:sp>
      <p:sp>
        <p:nvSpPr>
          <p:cNvPr id="9" name="process-2">
            <a:extLst>
              <a:ext uri="{FF2B5EF4-FFF2-40B4-BE49-F238E27FC236}">
                <a16:creationId xmlns:a16="http://schemas.microsoft.com/office/drawing/2014/main" id="{5FBDB418-BC67-4EE8-B4F2-47E3C614477C}"/>
              </a:ext>
            </a:extLst>
          </p:cNvPr>
          <p:cNvSpPr>
            <a:spLocks noGrp="1"/>
          </p:cNvSpPr>
          <p:nvPr/>
        </p:nvSpPr>
        <p:spPr>
          <a:xfrm>
            <a:off x="2486025" y="2590800"/>
            <a:ext cx="1562100" cy="1409700"/>
          </a:xfrm>
          <a:prstGeom prst="rect">
            <a:avLst/>
          </a:prstGeom>
          <a:solidFill>
            <a:srgbClr val="FFFFFF"/>
          </a:solidFill>
          <a:ln w="19050">
            <a:solidFill>
              <a:srgbClr val="B9D5F0"/>
            </a:solidFill>
            <a:prstDash val="solid"/>
          </a:ln>
        </p:spPr>
        <p:txBody>
          <a:bodyPr/>
          <a:lstStyle/>
          <a:p>
            <a:endParaRPr lang="en-US"/>
          </a:p>
        </p:txBody>
      </p:sp>
      <p:sp>
        <p:nvSpPr>
          <p:cNvPr id="10" name="Rectangle 9">
            <a:extLst>
              <a:ext uri="{FF2B5EF4-FFF2-40B4-BE49-F238E27FC236}">
                <a16:creationId xmlns:a16="http://schemas.microsoft.com/office/drawing/2014/main" id="{E4D73A70-DE9F-4BE1-B401-D097DB45DCFD}"/>
              </a:ext>
            </a:extLst>
          </p:cNvPr>
          <p:cNvSpPr>
            <a:spLocks noGrp="1"/>
          </p:cNvSpPr>
          <p:nvPr/>
        </p:nvSpPr>
        <p:spPr>
          <a:xfrm>
            <a:off x="2619375" y="2724150"/>
            <a:ext cx="400050" cy="228600"/>
          </a:xfrm>
          <a:prstGeom prst="rect">
            <a:avLst/>
          </a:prstGeom>
          <a:noFill/>
          <a:ln w="0">
            <a:noFill/>
            <a:prstDash val="solid"/>
          </a:ln>
        </p:spPr>
        <p:txBody>
          <a:bodyPr wrap="square" lIns="0" tIns="0" rIns="0" bIns="0" anchor="t">
            <a:noAutofit/>
          </a:bodyPr>
          <a:lstStyle/>
          <a:p>
            <a:pPr algn="l">
              <a:lnSpc>
                <a:spcPct val="105000"/>
              </a:lnSpc>
              <a:buNone/>
              <a:defRPr sz="1275" b="1" i="0">
                <a:solidFill>
                  <a:srgbClr val="C49A3A"/>
                </a:solidFill>
                <a:latin typeface="Aptos"/>
                <a:ea typeface="Aptos"/>
                <a:cs typeface="Aptos"/>
              </a:defRPr>
            </a:pPr>
            <a:r>
              <a:rPr lang="en-US" sz="1275" b="1" i="0">
                <a:solidFill>
                  <a:srgbClr val="D87368"/>
                </a:solidFill>
                <a:latin typeface="Aptos"/>
                <a:ea typeface="Aptos"/>
                <a:cs typeface="Aptos"/>
              </a:rPr>
              <a:t>02</a:t>
            </a:r>
          </a:p>
        </p:txBody>
      </p:sp>
      <p:sp>
        <p:nvSpPr>
          <p:cNvPr id="11" name="Rectangle 10">
            <a:extLst>
              <a:ext uri="{FF2B5EF4-FFF2-40B4-BE49-F238E27FC236}">
                <a16:creationId xmlns:a16="http://schemas.microsoft.com/office/drawing/2014/main" id="{A4ACD0D0-B842-4634-B837-7E153706DA13}"/>
              </a:ext>
            </a:extLst>
          </p:cNvPr>
          <p:cNvSpPr>
            <a:spLocks noGrp="1"/>
          </p:cNvSpPr>
          <p:nvPr/>
        </p:nvSpPr>
        <p:spPr>
          <a:xfrm>
            <a:off x="2619375" y="3048000"/>
            <a:ext cx="1295400" cy="361950"/>
          </a:xfrm>
          <a:prstGeom prst="rect">
            <a:avLst/>
          </a:prstGeom>
          <a:noFill/>
          <a:ln w="0">
            <a:noFill/>
            <a:prstDash val="solid"/>
          </a:ln>
        </p:spPr>
        <p:txBody>
          <a:bodyPr wrap="square" lIns="0" tIns="0" rIns="0" bIns="0" anchor="t">
            <a:normAutofit/>
          </a:bodyPr>
          <a:lstStyle/>
          <a:p>
            <a:pPr algn="ctr">
              <a:lnSpc>
                <a:spcPct val="105000"/>
              </a:lnSpc>
              <a:buNone/>
              <a:defRPr sz="1875" b="1" i="0">
                <a:solidFill>
                  <a:srgbClr val="6B1835"/>
                </a:solidFill>
                <a:latin typeface="Georgia"/>
                <a:ea typeface="Georgia"/>
                <a:cs typeface="Georgia"/>
              </a:defRPr>
            </a:pPr>
            <a:r>
              <a:rPr lang="en-US" sz="1875" b="1" i="0">
                <a:solidFill>
                  <a:srgbClr val="3F7FC8"/>
                </a:solidFill>
                <a:latin typeface="Georgia"/>
                <a:ea typeface="Georgia"/>
                <a:cs typeface="Georgia"/>
              </a:rPr>
              <a:t>Inspect</a:t>
            </a:r>
          </a:p>
        </p:txBody>
      </p:sp>
      <p:sp>
        <p:nvSpPr>
          <p:cNvPr id="12" name="Rectangle 11">
            <a:extLst>
              <a:ext uri="{FF2B5EF4-FFF2-40B4-BE49-F238E27FC236}">
                <a16:creationId xmlns:a16="http://schemas.microsoft.com/office/drawing/2014/main" id="{F0122AD4-33A8-49F3-AF95-4E3E572FC30F}"/>
              </a:ext>
            </a:extLst>
          </p:cNvPr>
          <p:cNvSpPr>
            <a:spLocks noGrp="1"/>
          </p:cNvSpPr>
          <p:nvPr/>
        </p:nvSpPr>
        <p:spPr>
          <a:xfrm>
            <a:off x="2619375" y="3486150"/>
            <a:ext cx="1295400" cy="361950"/>
          </a:xfrm>
          <a:prstGeom prst="rect">
            <a:avLst/>
          </a:prstGeom>
          <a:noFill/>
          <a:ln w="0">
            <a:noFill/>
            <a:prstDash val="solid"/>
          </a:ln>
        </p:spPr>
        <p:txBody>
          <a:bodyPr wrap="square" lIns="0" tIns="0" rIns="0" bIns="0" anchor="t">
            <a:normAutofit fontScale="86865"/>
          </a:bodyPr>
          <a:lstStyle/>
          <a:p>
            <a:pPr algn="ctr">
              <a:lnSpc>
                <a:spcPct val="105000"/>
              </a:lnSpc>
              <a:buNone/>
              <a:defRPr sz="1425" b="0" i="0">
                <a:solidFill>
                  <a:srgbClr val="8B7D72"/>
                </a:solidFill>
                <a:latin typeface="Aptos"/>
                <a:ea typeface="Aptos"/>
                <a:cs typeface="Aptos"/>
              </a:defRPr>
            </a:pPr>
            <a:r>
              <a:rPr lang="en-US" sz="1425" b="0" i="0">
                <a:solidFill>
                  <a:srgbClr val="66788A"/>
                </a:solidFill>
                <a:latin typeface="Aptos"/>
                <a:ea typeface="Aptos"/>
                <a:cs typeface="Aptos"/>
              </a:rPr>
              <a:t>Damage + baseline</a:t>
            </a:r>
          </a:p>
        </p:txBody>
      </p:sp>
      <p:sp>
        <p:nvSpPr>
          <p:cNvPr id="13" name="process-3">
            <a:extLst>
              <a:ext uri="{FF2B5EF4-FFF2-40B4-BE49-F238E27FC236}">
                <a16:creationId xmlns:a16="http://schemas.microsoft.com/office/drawing/2014/main" id="{B7A20E1A-D7B5-4242-8EF9-C0D6DFA1AC05}"/>
              </a:ext>
            </a:extLst>
          </p:cNvPr>
          <p:cNvSpPr>
            <a:spLocks noGrp="1"/>
          </p:cNvSpPr>
          <p:nvPr/>
        </p:nvSpPr>
        <p:spPr>
          <a:xfrm>
            <a:off x="4381500" y="2590800"/>
            <a:ext cx="1562100" cy="1409700"/>
          </a:xfrm>
          <a:prstGeom prst="rect">
            <a:avLst/>
          </a:prstGeom>
          <a:solidFill>
            <a:srgbClr val="FFFFFF"/>
          </a:solidFill>
          <a:ln w="19050">
            <a:solidFill>
              <a:srgbClr val="B9D5F0"/>
            </a:solidFill>
            <a:prstDash val="solid"/>
          </a:ln>
        </p:spPr>
        <p:txBody>
          <a:bodyPr/>
          <a:lstStyle/>
          <a:p>
            <a:endParaRPr lang="en-US"/>
          </a:p>
        </p:txBody>
      </p:sp>
      <p:sp>
        <p:nvSpPr>
          <p:cNvPr id="14" name="Rectangle 13">
            <a:extLst>
              <a:ext uri="{FF2B5EF4-FFF2-40B4-BE49-F238E27FC236}">
                <a16:creationId xmlns:a16="http://schemas.microsoft.com/office/drawing/2014/main" id="{82C80FC5-4712-49C6-9211-F4ACEB5ECF55}"/>
              </a:ext>
            </a:extLst>
          </p:cNvPr>
          <p:cNvSpPr>
            <a:spLocks noGrp="1"/>
          </p:cNvSpPr>
          <p:nvPr/>
        </p:nvSpPr>
        <p:spPr>
          <a:xfrm>
            <a:off x="4514850" y="2724150"/>
            <a:ext cx="400050" cy="228600"/>
          </a:xfrm>
          <a:prstGeom prst="rect">
            <a:avLst/>
          </a:prstGeom>
          <a:noFill/>
          <a:ln w="0">
            <a:noFill/>
            <a:prstDash val="solid"/>
          </a:ln>
        </p:spPr>
        <p:txBody>
          <a:bodyPr wrap="square" lIns="0" tIns="0" rIns="0" bIns="0" anchor="t">
            <a:noAutofit/>
          </a:bodyPr>
          <a:lstStyle/>
          <a:p>
            <a:pPr algn="l">
              <a:lnSpc>
                <a:spcPct val="105000"/>
              </a:lnSpc>
              <a:buNone/>
              <a:defRPr sz="1275" b="1" i="0">
                <a:solidFill>
                  <a:srgbClr val="C49A3A"/>
                </a:solidFill>
                <a:latin typeface="Aptos"/>
                <a:ea typeface="Aptos"/>
                <a:cs typeface="Aptos"/>
              </a:defRPr>
            </a:pPr>
            <a:r>
              <a:rPr lang="en-US" sz="1275" b="1" i="0">
                <a:solidFill>
                  <a:srgbClr val="D87368"/>
                </a:solidFill>
                <a:latin typeface="Aptos"/>
                <a:ea typeface="Aptos"/>
                <a:cs typeface="Aptos"/>
              </a:rPr>
              <a:t>03</a:t>
            </a:r>
          </a:p>
        </p:txBody>
      </p:sp>
      <p:sp>
        <p:nvSpPr>
          <p:cNvPr id="15" name="Rectangle 14">
            <a:extLst>
              <a:ext uri="{FF2B5EF4-FFF2-40B4-BE49-F238E27FC236}">
                <a16:creationId xmlns:a16="http://schemas.microsoft.com/office/drawing/2014/main" id="{C0D09054-D876-40A6-8E29-7280EE4D9CAA}"/>
              </a:ext>
            </a:extLst>
          </p:cNvPr>
          <p:cNvSpPr>
            <a:spLocks noGrp="1"/>
          </p:cNvSpPr>
          <p:nvPr/>
        </p:nvSpPr>
        <p:spPr>
          <a:xfrm>
            <a:off x="4514850" y="3048000"/>
            <a:ext cx="1295400" cy="361950"/>
          </a:xfrm>
          <a:prstGeom prst="rect">
            <a:avLst/>
          </a:prstGeom>
          <a:noFill/>
          <a:ln w="0">
            <a:noFill/>
            <a:prstDash val="solid"/>
          </a:ln>
        </p:spPr>
        <p:txBody>
          <a:bodyPr wrap="square" lIns="0" tIns="0" rIns="0" bIns="0" anchor="t">
            <a:normAutofit/>
          </a:bodyPr>
          <a:lstStyle/>
          <a:p>
            <a:pPr algn="ctr">
              <a:lnSpc>
                <a:spcPct val="105000"/>
              </a:lnSpc>
              <a:buNone/>
              <a:defRPr sz="1875" b="1" i="0">
                <a:solidFill>
                  <a:srgbClr val="6B1835"/>
                </a:solidFill>
                <a:latin typeface="Georgia"/>
                <a:ea typeface="Georgia"/>
                <a:cs typeface="Georgia"/>
              </a:defRPr>
            </a:pPr>
            <a:r>
              <a:rPr lang="en-US" sz="1875" b="1" i="0">
                <a:solidFill>
                  <a:srgbClr val="3F7FC8"/>
                </a:solidFill>
                <a:latin typeface="Georgia"/>
                <a:ea typeface="Georgia"/>
                <a:cs typeface="Georgia"/>
              </a:rPr>
              <a:t>Get bids</a:t>
            </a:r>
          </a:p>
        </p:txBody>
      </p:sp>
      <p:sp>
        <p:nvSpPr>
          <p:cNvPr id="16" name="Rectangle 15">
            <a:extLst>
              <a:ext uri="{FF2B5EF4-FFF2-40B4-BE49-F238E27FC236}">
                <a16:creationId xmlns:a16="http://schemas.microsoft.com/office/drawing/2014/main" id="{07367A61-314A-4161-AE87-29D0C37544CE}"/>
              </a:ext>
            </a:extLst>
          </p:cNvPr>
          <p:cNvSpPr>
            <a:spLocks noGrp="1"/>
          </p:cNvSpPr>
          <p:nvPr/>
        </p:nvSpPr>
        <p:spPr>
          <a:xfrm>
            <a:off x="4514850" y="3486150"/>
            <a:ext cx="1295400" cy="361950"/>
          </a:xfrm>
          <a:prstGeom prst="rect">
            <a:avLst/>
          </a:prstGeom>
          <a:noFill/>
          <a:ln w="0">
            <a:noFill/>
            <a:prstDash val="solid"/>
          </a:ln>
        </p:spPr>
        <p:txBody>
          <a:bodyPr wrap="square" lIns="0" tIns="0" rIns="0" bIns="0" anchor="t">
            <a:normAutofit fontScale="86865"/>
          </a:bodyPr>
          <a:lstStyle/>
          <a:p>
            <a:pPr algn="ctr">
              <a:lnSpc>
                <a:spcPct val="105000"/>
              </a:lnSpc>
              <a:buNone/>
              <a:defRPr sz="1425" b="0" i="0">
                <a:solidFill>
                  <a:srgbClr val="8B7D72"/>
                </a:solidFill>
                <a:latin typeface="Aptos"/>
                <a:ea typeface="Aptos"/>
                <a:cs typeface="Aptos"/>
              </a:defRPr>
            </a:pPr>
            <a:r>
              <a:rPr lang="en-US" sz="1425" b="0" i="0">
                <a:solidFill>
                  <a:srgbClr val="66788A"/>
                </a:solidFill>
                <a:latin typeface="Aptos"/>
                <a:ea typeface="Aptos"/>
                <a:cs typeface="Aptos"/>
              </a:rPr>
              <a:t>1–2 contractor bids</a:t>
            </a:r>
          </a:p>
        </p:txBody>
      </p:sp>
      <p:sp>
        <p:nvSpPr>
          <p:cNvPr id="17" name="process-4">
            <a:extLst>
              <a:ext uri="{FF2B5EF4-FFF2-40B4-BE49-F238E27FC236}">
                <a16:creationId xmlns:a16="http://schemas.microsoft.com/office/drawing/2014/main" id="{B3A70109-1D6F-49E7-87FF-38119483D118}"/>
              </a:ext>
            </a:extLst>
          </p:cNvPr>
          <p:cNvSpPr>
            <a:spLocks noGrp="1"/>
          </p:cNvSpPr>
          <p:nvPr/>
        </p:nvSpPr>
        <p:spPr>
          <a:xfrm>
            <a:off x="6276975" y="2590800"/>
            <a:ext cx="1562100" cy="1409700"/>
          </a:xfrm>
          <a:prstGeom prst="rect">
            <a:avLst/>
          </a:prstGeom>
          <a:solidFill>
            <a:srgbClr val="FFFFFF"/>
          </a:solidFill>
          <a:ln w="19050">
            <a:solidFill>
              <a:srgbClr val="B9D5F0"/>
            </a:solidFill>
            <a:prstDash val="solid"/>
          </a:ln>
        </p:spPr>
        <p:txBody>
          <a:bodyPr/>
          <a:lstStyle/>
          <a:p>
            <a:endParaRPr lang="en-US"/>
          </a:p>
        </p:txBody>
      </p:sp>
      <p:sp>
        <p:nvSpPr>
          <p:cNvPr id="18" name="Rectangle 17">
            <a:extLst>
              <a:ext uri="{FF2B5EF4-FFF2-40B4-BE49-F238E27FC236}">
                <a16:creationId xmlns:a16="http://schemas.microsoft.com/office/drawing/2014/main" id="{A691F6BA-1781-4E5E-B3DC-736EF779EC82}"/>
              </a:ext>
            </a:extLst>
          </p:cNvPr>
          <p:cNvSpPr>
            <a:spLocks noGrp="1"/>
          </p:cNvSpPr>
          <p:nvPr/>
        </p:nvSpPr>
        <p:spPr>
          <a:xfrm>
            <a:off x="6410325" y="2724150"/>
            <a:ext cx="400050" cy="228600"/>
          </a:xfrm>
          <a:prstGeom prst="rect">
            <a:avLst/>
          </a:prstGeom>
          <a:noFill/>
          <a:ln w="0">
            <a:noFill/>
            <a:prstDash val="solid"/>
          </a:ln>
        </p:spPr>
        <p:txBody>
          <a:bodyPr wrap="square" lIns="0" tIns="0" rIns="0" bIns="0" anchor="t">
            <a:noAutofit/>
          </a:bodyPr>
          <a:lstStyle/>
          <a:p>
            <a:pPr algn="l">
              <a:lnSpc>
                <a:spcPct val="105000"/>
              </a:lnSpc>
              <a:buNone/>
              <a:defRPr sz="1275" b="1" i="0">
                <a:solidFill>
                  <a:srgbClr val="C49A3A"/>
                </a:solidFill>
                <a:latin typeface="Aptos"/>
                <a:ea typeface="Aptos"/>
                <a:cs typeface="Aptos"/>
              </a:defRPr>
            </a:pPr>
            <a:r>
              <a:rPr lang="en-US" sz="1275" b="1" i="0">
                <a:solidFill>
                  <a:srgbClr val="D87368"/>
                </a:solidFill>
                <a:latin typeface="Aptos"/>
                <a:ea typeface="Aptos"/>
                <a:cs typeface="Aptos"/>
              </a:rPr>
              <a:t>04</a:t>
            </a:r>
          </a:p>
        </p:txBody>
      </p:sp>
      <p:sp>
        <p:nvSpPr>
          <p:cNvPr id="19" name="Rectangle 18">
            <a:extLst>
              <a:ext uri="{FF2B5EF4-FFF2-40B4-BE49-F238E27FC236}">
                <a16:creationId xmlns:a16="http://schemas.microsoft.com/office/drawing/2014/main" id="{AFF63B69-78AB-485E-A502-D34ACFB6D3F5}"/>
              </a:ext>
            </a:extLst>
          </p:cNvPr>
          <p:cNvSpPr>
            <a:spLocks noGrp="1"/>
          </p:cNvSpPr>
          <p:nvPr/>
        </p:nvSpPr>
        <p:spPr>
          <a:xfrm>
            <a:off x="6410325" y="3048000"/>
            <a:ext cx="1295400" cy="361950"/>
          </a:xfrm>
          <a:prstGeom prst="rect">
            <a:avLst/>
          </a:prstGeom>
          <a:noFill/>
          <a:ln w="0">
            <a:noFill/>
            <a:prstDash val="solid"/>
          </a:ln>
        </p:spPr>
        <p:txBody>
          <a:bodyPr wrap="square" lIns="0" tIns="0" rIns="0" bIns="0" anchor="t">
            <a:normAutofit fontScale="55000" lnSpcReduction="20000"/>
          </a:bodyPr>
          <a:lstStyle/>
          <a:p>
            <a:pPr algn="ctr">
              <a:lnSpc>
                <a:spcPct val="105000"/>
              </a:lnSpc>
              <a:buNone/>
              <a:defRPr sz="1875" b="1" i="0">
                <a:solidFill>
                  <a:srgbClr val="6B1835"/>
                </a:solidFill>
                <a:latin typeface="Georgia"/>
                <a:ea typeface="Georgia"/>
                <a:cs typeface="Georgia"/>
              </a:defRPr>
            </a:pPr>
            <a:r>
              <a:rPr lang="en-US" sz="1875" b="1" i="0">
                <a:solidFill>
                  <a:srgbClr val="3F7FC8"/>
                </a:solidFill>
                <a:latin typeface="Georgia"/>
                <a:ea typeface="Georgia"/>
                <a:cs typeface="Georgia"/>
              </a:rPr>
              <a:t>Compare and Select Contractor</a:t>
            </a:r>
            <a:endParaRPr sz="1875" b="1" i="0" dirty="0">
              <a:solidFill>
                <a:srgbClr val="6B1835"/>
              </a:solidFill>
              <a:latin typeface="Georgia"/>
              <a:ea typeface="Georgia"/>
              <a:cs typeface="Georgia"/>
            </a:endParaRPr>
          </a:p>
        </p:txBody>
      </p:sp>
      <p:sp>
        <p:nvSpPr>
          <p:cNvPr id="20" name="Rectangle 19">
            <a:extLst>
              <a:ext uri="{FF2B5EF4-FFF2-40B4-BE49-F238E27FC236}">
                <a16:creationId xmlns:a16="http://schemas.microsoft.com/office/drawing/2014/main" id="{B1A1FC96-DB77-4C45-9C0B-DA8A9FA01B81}"/>
              </a:ext>
            </a:extLst>
          </p:cNvPr>
          <p:cNvSpPr>
            <a:spLocks noGrp="1"/>
          </p:cNvSpPr>
          <p:nvPr/>
        </p:nvSpPr>
        <p:spPr>
          <a:xfrm>
            <a:off x="6410325" y="3486150"/>
            <a:ext cx="1295400" cy="361950"/>
          </a:xfrm>
          <a:prstGeom prst="rect">
            <a:avLst/>
          </a:prstGeom>
          <a:noFill/>
          <a:ln w="0">
            <a:noFill/>
            <a:prstDash val="solid"/>
          </a:ln>
        </p:spPr>
        <p:txBody>
          <a:bodyPr wrap="square" lIns="0" tIns="0" rIns="0" bIns="0" anchor="t">
            <a:normAutofit fontScale="86865"/>
          </a:bodyPr>
          <a:lstStyle/>
          <a:p>
            <a:pPr algn="ctr">
              <a:lnSpc>
                <a:spcPct val="105000"/>
              </a:lnSpc>
              <a:buNone/>
              <a:defRPr sz="1425" b="0" i="0">
                <a:solidFill>
                  <a:srgbClr val="8B7D72"/>
                </a:solidFill>
                <a:latin typeface="Aptos"/>
                <a:ea typeface="Aptos"/>
                <a:cs typeface="Aptos"/>
              </a:defRPr>
            </a:pPr>
            <a:r>
              <a:rPr lang="en-US" sz="1425" b="0" i="0">
                <a:solidFill>
                  <a:srgbClr val="66788A"/>
                </a:solidFill>
                <a:latin typeface="Aptos"/>
                <a:ea typeface="Aptos"/>
                <a:cs typeface="Aptos"/>
              </a:rPr>
              <a:t>Bids vs. IA estimate</a:t>
            </a:r>
          </a:p>
        </p:txBody>
      </p:sp>
      <p:sp>
        <p:nvSpPr>
          <p:cNvPr id="21" name="process-5">
            <a:extLst>
              <a:ext uri="{FF2B5EF4-FFF2-40B4-BE49-F238E27FC236}">
                <a16:creationId xmlns:a16="http://schemas.microsoft.com/office/drawing/2014/main" id="{78A4FBD0-C457-486D-AC3D-464F808EFC62}"/>
              </a:ext>
            </a:extLst>
          </p:cNvPr>
          <p:cNvSpPr>
            <a:spLocks noGrp="1"/>
          </p:cNvSpPr>
          <p:nvPr/>
        </p:nvSpPr>
        <p:spPr>
          <a:xfrm>
            <a:off x="8172450" y="2590800"/>
            <a:ext cx="1562100" cy="1409700"/>
          </a:xfrm>
          <a:prstGeom prst="rect">
            <a:avLst/>
          </a:prstGeom>
          <a:solidFill>
            <a:srgbClr val="FFFFFF"/>
          </a:solidFill>
          <a:ln w="19050">
            <a:solidFill>
              <a:srgbClr val="B9D5F0"/>
            </a:solidFill>
            <a:prstDash val="solid"/>
          </a:ln>
        </p:spPr>
        <p:txBody>
          <a:bodyPr/>
          <a:lstStyle/>
          <a:p>
            <a:endParaRPr lang="en-US"/>
          </a:p>
        </p:txBody>
      </p:sp>
      <p:sp>
        <p:nvSpPr>
          <p:cNvPr id="22" name="Rectangle 21">
            <a:extLst>
              <a:ext uri="{FF2B5EF4-FFF2-40B4-BE49-F238E27FC236}">
                <a16:creationId xmlns:a16="http://schemas.microsoft.com/office/drawing/2014/main" id="{155EA93E-796E-4575-A731-1FC266DEC7EC}"/>
              </a:ext>
            </a:extLst>
          </p:cNvPr>
          <p:cNvSpPr>
            <a:spLocks noGrp="1"/>
          </p:cNvSpPr>
          <p:nvPr/>
        </p:nvSpPr>
        <p:spPr>
          <a:xfrm>
            <a:off x="8305800" y="2724150"/>
            <a:ext cx="400050" cy="228600"/>
          </a:xfrm>
          <a:prstGeom prst="rect">
            <a:avLst/>
          </a:prstGeom>
          <a:noFill/>
          <a:ln w="0">
            <a:noFill/>
            <a:prstDash val="solid"/>
          </a:ln>
        </p:spPr>
        <p:txBody>
          <a:bodyPr wrap="square" lIns="0" tIns="0" rIns="0" bIns="0" anchor="t">
            <a:noAutofit/>
          </a:bodyPr>
          <a:lstStyle/>
          <a:p>
            <a:pPr algn="l">
              <a:lnSpc>
                <a:spcPct val="105000"/>
              </a:lnSpc>
              <a:buNone/>
              <a:defRPr sz="1275" b="1" i="0">
                <a:solidFill>
                  <a:srgbClr val="C49A3A"/>
                </a:solidFill>
                <a:latin typeface="Aptos"/>
                <a:ea typeface="Aptos"/>
                <a:cs typeface="Aptos"/>
              </a:defRPr>
            </a:pPr>
            <a:r>
              <a:rPr lang="en-US" sz="1275" b="1" i="0">
                <a:solidFill>
                  <a:srgbClr val="D87368"/>
                </a:solidFill>
                <a:latin typeface="Aptos"/>
                <a:ea typeface="Aptos"/>
                <a:cs typeface="Aptos"/>
              </a:rPr>
              <a:t>05</a:t>
            </a:r>
          </a:p>
        </p:txBody>
      </p:sp>
      <p:sp>
        <p:nvSpPr>
          <p:cNvPr id="23" name="Rectangle 22">
            <a:extLst>
              <a:ext uri="{FF2B5EF4-FFF2-40B4-BE49-F238E27FC236}">
                <a16:creationId xmlns:a16="http://schemas.microsoft.com/office/drawing/2014/main" id="{83E1DFB7-B7B3-4360-B4A5-605549FD15EA}"/>
              </a:ext>
            </a:extLst>
          </p:cNvPr>
          <p:cNvSpPr>
            <a:spLocks noGrp="1"/>
          </p:cNvSpPr>
          <p:nvPr/>
        </p:nvSpPr>
        <p:spPr>
          <a:xfrm>
            <a:off x="8305800" y="3048000"/>
            <a:ext cx="1295400" cy="361950"/>
          </a:xfrm>
          <a:prstGeom prst="rect">
            <a:avLst/>
          </a:prstGeom>
          <a:noFill/>
          <a:ln w="0">
            <a:noFill/>
            <a:prstDash val="solid"/>
          </a:ln>
        </p:spPr>
        <p:txBody>
          <a:bodyPr wrap="square" lIns="0" tIns="0" rIns="0" bIns="0" anchor="t">
            <a:normAutofit/>
          </a:bodyPr>
          <a:lstStyle/>
          <a:p>
            <a:pPr algn="ctr">
              <a:lnSpc>
                <a:spcPct val="105000"/>
              </a:lnSpc>
              <a:buNone/>
              <a:defRPr sz="1875" b="1" i="0">
                <a:solidFill>
                  <a:srgbClr val="6B1835"/>
                </a:solidFill>
                <a:latin typeface="Georgia"/>
                <a:ea typeface="Georgia"/>
                <a:cs typeface="Georgia"/>
              </a:defRPr>
            </a:pPr>
            <a:r>
              <a:rPr lang="en-US" sz="1875" b="1">
                <a:solidFill>
                  <a:srgbClr val="3F7FC8"/>
                </a:solidFill>
                <a:latin typeface="Georgia"/>
                <a:ea typeface="Georgia"/>
                <a:cs typeface="Georgia"/>
              </a:rPr>
              <a:t>Pay ACV</a:t>
            </a:r>
            <a:endParaRPr sz="1875" b="1" i="0" dirty="0">
              <a:solidFill>
                <a:srgbClr val="6B1835"/>
              </a:solidFill>
              <a:latin typeface="Georgia"/>
              <a:ea typeface="Georgia"/>
              <a:cs typeface="Georgia"/>
            </a:endParaRPr>
          </a:p>
        </p:txBody>
      </p:sp>
      <p:sp>
        <p:nvSpPr>
          <p:cNvPr id="24" name="Rectangle 23">
            <a:extLst>
              <a:ext uri="{FF2B5EF4-FFF2-40B4-BE49-F238E27FC236}">
                <a16:creationId xmlns:a16="http://schemas.microsoft.com/office/drawing/2014/main" id="{B2028C61-B63C-4CA4-B987-83AEFDB65FF6}"/>
              </a:ext>
            </a:extLst>
          </p:cNvPr>
          <p:cNvSpPr>
            <a:spLocks noGrp="1"/>
          </p:cNvSpPr>
          <p:nvPr/>
        </p:nvSpPr>
        <p:spPr>
          <a:xfrm>
            <a:off x="8305800" y="3486150"/>
            <a:ext cx="1295400" cy="361950"/>
          </a:xfrm>
          <a:prstGeom prst="rect">
            <a:avLst/>
          </a:prstGeom>
          <a:noFill/>
          <a:ln w="0">
            <a:noFill/>
            <a:prstDash val="solid"/>
          </a:ln>
        </p:spPr>
        <p:txBody>
          <a:bodyPr wrap="square" lIns="0" tIns="0" rIns="0" bIns="0" anchor="t">
            <a:normAutofit fontScale="86865" lnSpcReduction="10000"/>
          </a:bodyPr>
          <a:lstStyle/>
          <a:p>
            <a:pPr algn="ctr">
              <a:lnSpc>
                <a:spcPct val="105000"/>
              </a:lnSpc>
              <a:buNone/>
              <a:defRPr sz="1425" b="0" i="0">
                <a:solidFill>
                  <a:srgbClr val="8B7D72"/>
                </a:solidFill>
                <a:latin typeface="Aptos"/>
                <a:ea typeface="Aptos"/>
                <a:cs typeface="Aptos"/>
              </a:defRPr>
            </a:pPr>
            <a:r>
              <a:rPr lang="en-US" sz="1425" b="0" i="0">
                <a:solidFill>
                  <a:srgbClr val="66788A"/>
                </a:solidFill>
                <a:latin typeface="Aptos"/>
                <a:ea typeface="Aptos"/>
                <a:cs typeface="Aptos"/>
              </a:rPr>
              <a:t>Based on accepted amount</a:t>
            </a:r>
            <a:endParaRPr sz="1425" b="0" i="0" dirty="0">
              <a:solidFill>
                <a:srgbClr val="8B7D72"/>
              </a:solidFill>
              <a:latin typeface="Aptos"/>
              <a:ea typeface="Aptos"/>
              <a:cs typeface="Aptos"/>
            </a:endParaRPr>
          </a:p>
        </p:txBody>
      </p:sp>
      <p:sp>
        <p:nvSpPr>
          <p:cNvPr id="25" name="process-6">
            <a:extLst>
              <a:ext uri="{FF2B5EF4-FFF2-40B4-BE49-F238E27FC236}">
                <a16:creationId xmlns:a16="http://schemas.microsoft.com/office/drawing/2014/main" id="{4AB69635-5AFC-4DF9-8209-664D39DCC38D}"/>
              </a:ext>
            </a:extLst>
          </p:cNvPr>
          <p:cNvSpPr>
            <a:spLocks noGrp="1"/>
          </p:cNvSpPr>
          <p:nvPr/>
        </p:nvSpPr>
        <p:spPr>
          <a:xfrm>
            <a:off x="10067925" y="2590800"/>
            <a:ext cx="1562100" cy="1409700"/>
          </a:xfrm>
          <a:prstGeom prst="rect">
            <a:avLst/>
          </a:prstGeom>
          <a:solidFill>
            <a:srgbClr val="3F7FC8"/>
          </a:solidFill>
          <a:ln w="19050">
            <a:solidFill>
              <a:srgbClr val="3F7FC8"/>
            </a:solidFill>
            <a:prstDash val="solid"/>
          </a:ln>
        </p:spPr>
        <p:txBody>
          <a:bodyPr/>
          <a:lstStyle/>
          <a:p>
            <a:endParaRPr lang="en-US"/>
          </a:p>
        </p:txBody>
      </p:sp>
      <p:sp>
        <p:nvSpPr>
          <p:cNvPr id="26" name="Rectangle 25">
            <a:extLst>
              <a:ext uri="{FF2B5EF4-FFF2-40B4-BE49-F238E27FC236}">
                <a16:creationId xmlns:a16="http://schemas.microsoft.com/office/drawing/2014/main" id="{92C40022-2D90-4A7F-AB55-9AAF7FCE093A}"/>
              </a:ext>
            </a:extLst>
          </p:cNvPr>
          <p:cNvSpPr>
            <a:spLocks noGrp="1"/>
          </p:cNvSpPr>
          <p:nvPr/>
        </p:nvSpPr>
        <p:spPr>
          <a:xfrm>
            <a:off x="10201275" y="2724150"/>
            <a:ext cx="400050" cy="228600"/>
          </a:xfrm>
          <a:prstGeom prst="rect">
            <a:avLst/>
          </a:prstGeom>
          <a:noFill/>
          <a:ln w="0">
            <a:noFill/>
            <a:prstDash val="solid"/>
          </a:ln>
        </p:spPr>
        <p:txBody>
          <a:bodyPr wrap="square" lIns="0" tIns="0" rIns="0" bIns="0" anchor="t">
            <a:noAutofit/>
          </a:bodyPr>
          <a:lstStyle/>
          <a:p>
            <a:pPr algn="l">
              <a:lnSpc>
                <a:spcPct val="105000"/>
              </a:lnSpc>
              <a:buNone/>
              <a:defRPr sz="1275" b="1" i="0">
                <a:solidFill>
                  <a:srgbClr val="E8D6AA"/>
                </a:solidFill>
                <a:latin typeface="Aptos"/>
                <a:ea typeface="Aptos"/>
                <a:cs typeface="Aptos"/>
              </a:defRPr>
            </a:pPr>
            <a:r>
              <a:rPr lang="en-US" sz="1275" b="1" i="0">
                <a:solidFill>
                  <a:srgbClr val="B9D5F0"/>
                </a:solidFill>
                <a:latin typeface="Aptos"/>
                <a:ea typeface="Aptos"/>
                <a:cs typeface="Aptos"/>
              </a:rPr>
              <a:t>06</a:t>
            </a:r>
          </a:p>
        </p:txBody>
      </p:sp>
      <p:sp>
        <p:nvSpPr>
          <p:cNvPr id="27" name="Rectangle 26">
            <a:extLst>
              <a:ext uri="{FF2B5EF4-FFF2-40B4-BE49-F238E27FC236}">
                <a16:creationId xmlns:a16="http://schemas.microsoft.com/office/drawing/2014/main" id="{E8073DBC-9D8D-48D7-929B-60FAAB972D2B}"/>
              </a:ext>
            </a:extLst>
          </p:cNvPr>
          <p:cNvSpPr>
            <a:spLocks noGrp="1"/>
          </p:cNvSpPr>
          <p:nvPr/>
        </p:nvSpPr>
        <p:spPr>
          <a:xfrm>
            <a:off x="10201275" y="3048000"/>
            <a:ext cx="1295400" cy="361950"/>
          </a:xfrm>
          <a:prstGeom prst="rect">
            <a:avLst/>
          </a:prstGeom>
          <a:noFill/>
          <a:ln w="0">
            <a:noFill/>
            <a:prstDash val="solid"/>
          </a:ln>
        </p:spPr>
        <p:txBody>
          <a:bodyPr wrap="square" lIns="0" tIns="0" rIns="0" bIns="0" anchor="t">
            <a:normAutofit fontScale="70000" lnSpcReduction="20000"/>
          </a:bodyPr>
          <a:lstStyle/>
          <a:p>
            <a:pPr algn="ctr">
              <a:lnSpc>
                <a:spcPct val="105000"/>
              </a:lnSpc>
              <a:buNone/>
              <a:defRPr sz="1875" b="1" i="0">
                <a:solidFill>
                  <a:srgbClr val="FFFFFF"/>
                </a:solidFill>
                <a:latin typeface="Georgia"/>
                <a:ea typeface="Georgia"/>
                <a:cs typeface="Georgia"/>
              </a:defRPr>
            </a:pPr>
            <a:r>
              <a:rPr lang="en-US" sz="1875" b="1" i="0" dirty="0">
                <a:solidFill>
                  <a:srgbClr val="FFFFFF"/>
                </a:solidFill>
                <a:latin typeface="Georgia"/>
                <a:ea typeface="Georgia"/>
                <a:cs typeface="Georgia"/>
              </a:rPr>
              <a:t>Recoverable Depreciation</a:t>
            </a:r>
            <a:endParaRPr sz="1875" b="1" i="0" dirty="0">
              <a:solidFill>
                <a:srgbClr val="FFFFFF"/>
              </a:solidFill>
              <a:latin typeface="Georgia"/>
              <a:ea typeface="Georgia"/>
              <a:cs typeface="Georgia"/>
            </a:endParaRPr>
          </a:p>
        </p:txBody>
      </p:sp>
      <p:sp>
        <p:nvSpPr>
          <p:cNvPr id="28" name="Rectangle 27">
            <a:extLst>
              <a:ext uri="{FF2B5EF4-FFF2-40B4-BE49-F238E27FC236}">
                <a16:creationId xmlns:a16="http://schemas.microsoft.com/office/drawing/2014/main" id="{326EF773-23E2-424C-941F-631B294527A3}"/>
              </a:ext>
            </a:extLst>
          </p:cNvPr>
          <p:cNvSpPr>
            <a:spLocks noGrp="1"/>
          </p:cNvSpPr>
          <p:nvPr/>
        </p:nvSpPr>
        <p:spPr>
          <a:xfrm>
            <a:off x="10201275" y="3486150"/>
            <a:ext cx="1295400" cy="361950"/>
          </a:xfrm>
          <a:prstGeom prst="rect">
            <a:avLst/>
          </a:prstGeom>
          <a:noFill/>
          <a:ln w="0">
            <a:noFill/>
            <a:prstDash val="solid"/>
          </a:ln>
        </p:spPr>
        <p:txBody>
          <a:bodyPr wrap="square" lIns="0" tIns="0" rIns="0" bIns="0" anchor="t">
            <a:normAutofit fontScale="71865" lnSpcReduction="20000"/>
          </a:bodyPr>
          <a:lstStyle/>
          <a:p>
            <a:pPr algn="ctr">
              <a:lnSpc>
                <a:spcPct val="105000"/>
              </a:lnSpc>
              <a:buNone/>
              <a:defRPr sz="1425" b="0" i="0">
                <a:solidFill>
                  <a:srgbClr val="E8D6AA"/>
                </a:solidFill>
                <a:latin typeface="Aptos"/>
                <a:ea typeface="Aptos"/>
                <a:cs typeface="Aptos"/>
              </a:defRPr>
            </a:pPr>
            <a:r>
              <a:rPr lang="en-US" sz="1425" b="0" i="0">
                <a:solidFill>
                  <a:srgbClr val="B9D5F0"/>
                </a:solidFill>
                <a:latin typeface="Aptos"/>
                <a:ea typeface="Aptos"/>
                <a:cs typeface="Aptos"/>
              </a:rPr>
              <a:t>Complete repairs timely and collect RCV</a:t>
            </a:r>
            <a:endParaRPr sz="1425" b="0" i="0" dirty="0">
              <a:solidFill>
                <a:srgbClr val="E8D6AA"/>
              </a:solidFill>
              <a:latin typeface="Aptos"/>
              <a:ea typeface="Aptos"/>
              <a:cs typeface="Aptos"/>
            </a:endParaRPr>
          </a:p>
        </p:txBody>
      </p:sp>
      <p:cxnSp>
        <p:nvCxnSpPr>
          <p:cNvPr id="29" name="Straight Arrow Connector 28"/>
          <p:cNvCxnSpPr>
            <a:stCxn id="5" idx="3"/>
            <a:endCxn id="9" idx="1"/>
          </p:cNvCxnSpPr>
          <p:nvPr/>
        </p:nvCxnSpPr>
        <p:spPr>
          <a:xfrm>
            <a:off x="2152650" y="3295650"/>
            <a:ext cx="333375" cy="0"/>
          </a:xfrm>
          <a:prstGeom prst="straightConnector1">
            <a:avLst/>
          </a:prstGeom>
          <a:ln w="28575">
            <a:solidFill>
              <a:srgbClr val="D87368"/>
            </a:solidFill>
            <a:prstDash val="solid"/>
            <a:tailEnd type="triangle" w="sm" len="sm"/>
          </a:ln>
        </p:spPr>
      </p:cxnSp>
      <p:cxnSp>
        <p:nvCxnSpPr>
          <p:cNvPr id="30" name="Straight Arrow Connector 29"/>
          <p:cNvCxnSpPr>
            <a:stCxn id="9" idx="3"/>
            <a:endCxn id="13" idx="1"/>
          </p:cNvCxnSpPr>
          <p:nvPr/>
        </p:nvCxnSpPr>
        <p:spPr>
          <a:xfrm>
            <a:off x="4048125" y="3295650"/>
            <a:ext cx="333375" cy="0"/>
          </a:xfrm>
          <a:prstGeom prst="straightConnector1">
            <a:avLst/>
          </a:prstGeom>
          <a:ln w="28575">
            <a:solidFill>
              <a:srgbClr val="D87368"/>
            </a:solidFill>
            <a:prstDash val="solid"/>
            <a:tailEnd type="triangle" w="sm" len="sm"/>
          </a:ln>
        </p:spPr>
      </p:cxnSp>
      <p:cxnSp>
        <p:nvCxnSpPr>
          <p:cNvPr id="31" name="Straight Arrow Connector 30"/>
          <p:cNvCxnSpPr>
            <a:stCxn id="13" idx="3"/>
            <a:endCxn id="17" idx="1"/>
          </p:cNvCxnSpPr>
          <p:nvPr/>
        </p:nvCxnSpPr>
        <p:spPr>
          <a:xfrm>
            <a:off x="5943600" y="3295650"/>
            <a:ext cx="333375" cy="0"/>
          </a:xfrm>
          <a:prstGeom prst="straightConnector1">
            <a:avLst/>
          </a:prstGeom>
          <a:ln w="28575">
            <a:solidFill>
              <a:srgbClr val="D87368"/>
            </a:solidFill>
            <a:prstDash val="solid"/>
            <a:tailEnd type="triangle" w="sm" len="sm"/>
          </a:ln>
        </p:spPr>
      </p:cxnSp>
      <p:cxnSp>
        <p:nvCxnSpPr>
          <p:cNvPr id="32" name="Straight Arrow Connector 31"/>
          <p:cNvCxnSpPr>
            <a:stCxn id="17" idx="3"/>
            <a:endCxn id="21" idx="1"/>
          </p:cNvCxnSpPr>
          <p:nvPr/>
        </p:nvCxnSpPr>
        <p:spPr>
          <a:xfrm>
            <a:off x="7839075" y="3295650"/>
            <a:ext cx="333375" cy="0"/>
          </a:xfrm>
          <a:prstGeom prst="straightConnector1">
            <a:avLst/>
          </a:prstGeom>
          <a:ln w="28575">
            <a:solidFill>
              <a:srgbClr val="D87368"/>
            </a:solidFill>
            <a:prstDash val="solid"/>
            <a:tailEnd type="triangle" w="sm" len="sm"/>
          </a:ln>
        </p:spPr>
      </p:cxnSp>
      <p:cxnSp>
        <p:nvCxnSpPr>
          <p:cNvPr id="33" name="Straight Arrow Connector 32"/>
          <p:cNvCxnSpPr>
            <a:stCxn id="21" idx="3"/>
            <a:endCxn id="25" idx="1"/>
          </p:cNvCxnSpPr>
          <p:nvPr/>
        </p:nvCxnSpPr>
        <p:spPr>
          <a:xfrm>
            <a:off x="9734550" y="3295650"/>
            <a:ext cx="333375" cy="0"/>
          </a:xfrm>
          <a:prstGeom prst="straightConnector1">
            <a:avLst/>
          </a:prstGeom>
          <a:ln w="28575">
            <a:solidFill>
              <a:srgbClr val="D87368"/>
            </a:solidFill>
            <a:prstDash val="solid"/>
            <a:tailEnd type="triangle" w="sm" len="sm"/>
          </a:ln>
        </p:spPr>
      </p:cxnSp>
      <p:sp>
        <p:nvSpPr>
          <p:cNvPr id="34" name="Rectangle 33">
            <a:extLst>
              <a:ext uri="{FF2B5EF4-FFF2-40B4-BE49-F238E27FC236}">
                <a16:creationId xmlns:a16="http://schemas.microsoft.com/office/drawing/2014/main" id="{5204EEBF-3126-432B-9A4B-17CC99B15B4B}"/>
              </a:ext>
            </a:extLst>
          </p:cNvPr>
          <p:cNvSpPr>
            <a:spLocks noGrp="1"/>
          </p:cNvSpPr>
          <p:nvPr/>
        </p:nvSpPr>
        <p:spPr>
          <a:xfrm>
            <a:off x="1962150" y="4552950"/>
            <a:ext cx="8267700" cy="342900"/>
          </a:xfrm>
          <a:prstGeom prst="rect">
            <a:avLst/>
          </a:prstGeom>
          <a:noFill/>
          <a:ln w="0">
            <a:noFill/>
            <a:prstDash val="solid"/>
          </a:ln>
        </p:spPr>
        <p:txBody>
          <a:bodyPr wrap="square" lIns="0" tIns="0" rIns="0" bIns="0" anchor="t">
            <a:normAutofit/>
          </a:bodyPr>
          <a:lstStyle/>
          <a:p>
            <a:pPr algn="ctr">
              <a:lnSpc>
                <a:spcPct val="105000"/>
              </a:lnSpc>
              <a:buNone/>
              <a:defRPr sz="1650" b="0" i="1">
                <a:solidFill>
                  <a:srgbClr val="25211F"/>
                </a:solidFill>
                <a:latin typeface="Aptos"/>
                <a:ea typeface="Aptos"/>
                <a:cs typeface="Aptos"/>
              </a:defRPr>
            </a:pPr>
            <a:r>
              <a:rPr lang="en-US" sz="1650" b="0" i="1">
                <a:solidFill>
                  <a:srgbClr val="203548"/>
                </a:solidFill>
                <a:latin typeface="Aptos"/>
                <a:ea typeface="Aptos"/>
                <a:cs typeface="Aptos"/>
              </a:rPr>
              <a:t>The accepted bid must align with the independent adjuster’s scope.</a:t>
            </a:r>
          </a:p>
        </p:txBody>
      </p:sp>
      <p:sp>
        <p:nvSpPr>
          <p:cNvPr id="35" name="Straight Connector 34">
            <a:extLst>
              <a:ext uri="{FF2B5EF4-FFF2-40B4-BE49-F238E27FC236}">
                <a16:creationId xmlns:a16="http://schemas.microsoft.com/office/drawing/2014/main" id="{0002B211-0E52-4129-9FCE-90C6AA1DF869}"/>
              </a:ext>
            </a:extLst>
          </p:cNvPr>
          <p:cNvSpPr>
            <a:spLocks noGrp="1"/>
          </p:cNvSpPr>
          <p:nvPr/>
        </p:nvSpPr>
        <p:spPr>
          <a:xfrm>
            <a:off x="685800" y="5219700"/>
            <a:ext cx="10820400" cy="0"/>
          </a:xfrm>
          <a:prstGeom prst="line">
            <a:avLst/>
          </a:prstGeom>
          <a:noFill/>
          <a:ln w="19050">
            <a:solidFill>
              <a:srgbClr val="D87368"/>
            </a:solidFill>
            <a:prstDash val="solid"/>
          </a:ln>
        </p:spPr>
        <p:txBody>
          <a:bodyPr/>
          <a:lstStyle/>
          <a:p>
            <a:endParaRPr lang="en-US"/>
          </a:p>
        </p:txBody>
      </p:sp>
      <p:sp>
        <p:nvSpPr>
          <p:cNvPr id="36" name="Rectangle 35">
            <a:extLst>
              <a:ext uri="{FF2B5EF4-FFF2-40B4-BE49-F238E27FC236}">
                <a16:creationId xmlns:a16="http://schemas.microsoft.com/office/drawing/2014/main" id="{80BEAEC9-3AA6-4D93-88AA-4351CAE43870}"/>
              </a:ext>
            </a:extLst>
          </p:cNvPr>
          <p:cNvSpPr>
            <a:spLocks noGrp="1"/>
          </p:cNvSpPr>
          <p:nvPr/>
        </p:nvSpPr>
        <p:spPr>
          <a:xfrm>
            <a:off x="685800" y="5372100"/>
            <a:ext cx="10820400" cy="590550"/>
          </a:xfrm>
          <a:prstGeom prst="rect">
            <a:avLst/>
          </a:prstGeom>
          <a:noFill/>
          <a:ln w="0">
            <a:noFill/>
            <a:prstDash val="solid"/>
          </a:ln>
        </p:spPr>
        <p:txBody>
          <a:bodyPr wrap="square" lIns="0" tIns="0" rIns="0" bIns="0" anchor="t">
            <a:normAutofit/>
          </a:bodyPr>
          <a:lstStyle/>
          <a:p>
            <a:pPr algn="ctr">
              <a:lnSpc>
                <a:spcPct val="105000"/>
              </a:lnSpc>
              <a:buNone/>
              <a:defRPr sz="1875" b="0" i="1">
                <a:solidFill>
                  <a:srgbClr val="6B1835"/>
                </a:solidFill>
                <a:latin typeface="Georgia"/>
                <a:ea typeface="Georgia"/>
                <a:cs typeface="Georgia"/>
              </a:defRPr>
            </a:pPr>
            <a:r>
              <a:rPr lang="en-US" sz="1875" b="0" i="1">
                <a:solidFill>
                  <a:srgbClr val="3F7FC8"/>
                </a:solidFill>
                <a:latin typeface="Georgia"/>
                <a:ea typeface="Georgia"/>
                <a:cs typeface="Georgia"/>
              </a:rPr>
              <a:t>“A clear scope and timely bids keep the payment decision moving.”</a:t>
            </a:r>
          </a:p>
        </p:txBody>
      </p:sp>
    </p:spTree>
    <p:extLst>
      <p:ext uri="{BB962C8B-B14F-4D97-AF65-F5344CB8AC3E}">
        <p14:creationId xmlns:p14="http://schemas.microsoft.com/office/powerpoint/2010/main" val="17952086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5F9FD"/>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43D4BF62-654B-4F56-BC5C-C07C69A9DB2B}"/>
              </a:ext>
            </a:extLst>
          </p:cNvPr>
          <p:cNvSpPr>
            <a:spLocks noGrp="1"/>
          </p:cNvSpPr>
          <p:nvPr/>
        </p:nvSpPr>
        <p:spPr>
          <a:xfrm>
            <a:off x="685800" y="323850"/>
            <a:ext cx="4762500" cy="228600"/>
          </a:xfrm>
          <a:prstGeom prst="rect">
            <a:avLst/>
          </a:prstGeom>
          <a:noFill/>
          <a:ln w="0">
            <a:noFill/>
            <a:prstDash val="solid"/>
          </a:ln>
        </p:spPr>
        <p:txBody>
          <a:bodyPr wrap="square" lIns="0" tIns="0" rIns="0" bIns="0" anchor="t">
            <a:noAutofit/>
          </a:bodyPr>
          <a:lstStyle/>
          <a:p>
            <a:pPr algn="l">
              <a:lnSpc>
                <a:spcPct val="105000"/>
              </a:lnSpc>
              <a:buNone/>
              <a:defRPr sz="1350" b="1" i="0">
                <a:solidFill>
                  <a:srgbClr val="6B1835"/>
                </a:solidFill>
                <a:latin typeface="Aptos"/>
                <a:ea typeface="Aptos"/>
                <a:cs typeface="Aptos"/>
              </a:defRPr>
            </a:pPr>
            <a:r>
              <a:rPr lang="en-US" sz="1350" b="1" i="0">
                <a:solidFill>
                  <a:srgbClr val="3F7FC8"/>
                </a:solidFill>
                <a:latin typeface="Aptos"/>
                <a:ea typeface="Aptos"/>
                <a:cs typeface="Aptos"/>
              </a:rPr>
              <a:t>UNDERSTANDING ACV VS. REPLACEMENT COST</a:t>
            </a:r>
          </a:p>
        </p:txBody>
      </p:sp>
      <p:sp>
        <p:nvSpPr>
          <p:cNvPr id="2" name="Rectangle 1">
            <a:extLst>
              <a:ext uri="{FF2B5EF4-FFF2-40B4-BE49-F238E27FC236}">
                <a16:creationId xmlns:a16="http://schemas.microsoft.com/office/drawing/2014/main" id="{731E56A6-C683-437F-A561-5334D224E031}"/>
              </a:ext>
            </a:extLst>
          </p:cNvPr>
          <p:cNvSpPr>
            <a:spLocks noGrp="1"/>
          </p:cNvSpPr>
          <p:nvPr/>
        </p:nvSpPr>
        <p:spPr>
          <a:xfrm>
            <a:off x="11125200" y="323850"/>
            <a:ext cx="381000" cy="228600"/>
          </a:xfrm>
          <a:prstGeom prst="rect">
            <a:avLst/>
          </a:prstGeom>
          <a:noFill/>
          <a:ln w="0">
            <a:noFill/>
            <a:prstDash val="solid"/>
          </a:ln>
        </p:spPr>
        <p:txBody>
          <a:bodyPr wrap="square" lIns="0" tIns="0" rIns="0" bIns="0" anchor="t">
            <a:noAutofit/>
          </a:bodyPr>
          <a:lstStyle/>
          <a:p>
            <a:pPr algn="r">
              <a:lnSpc>
                <a:spcPct val="105000"/>
              </a:lnSpc>
              <a:buNone/>
              <a:defRPr sz="1350" b="1" i="0">
                <a:solidFill>
                  <a:srgbClr val="8B7D72"/>
                </a:solidFill>
                <a:latin typeface="Aptos"/>
                <a:ea typeface="Aptos"/>
                <a:cs typeface="Aptos"/>
              </a:defRPr>
            </a:pPr>
            <a:r>
              <a:rPr lang="en-US" sz="1350" b="1" i="0">
                <a:solidFill>
                  <a:srgbClr val="66788A"/>
                </a:solidFill>
                <a:latin typeface="Aptos"/>
                <a:ea typeface="Aptos"/>
                <a:cs typeface="Aptos"/>
              </a:rPr>
              <a:t>07</a:t>
            </a:r>
          </a:p>
        </p:txBody>
      </p:sp>
      <p:sp>
        <p:nvSpPr>
          <p:cNvPr id="3" name="Straight Connector 2">
            <a:extLst>
              <a:ext uri="{FF2B5EF4-FFF2-40B4-BE49-F238E27FC236}">
                <a16:creationId xmlns:a16="http://schemas.microsoft.com/office/drawing/2014/main" id="{9D6B42D7-3BC9-4ADC-8F79-60ABE15F5916}"/>
              </a:ext>
            </a:extLst>
          </p:cNvPr>
          <p:cNvSpPr>
            <a:spLocks noGrp="1"/>
          </p:cNvSpPr>
          <p:nvPr/>
        </p:nvSpPr>
        <p:spPr>
          <a:xfrm>
            <a:off x="685800" y="647700"/>
            <a:ext cx="10820400" cy="0"/>
          </a:xfrm>
          <a:prstGeom prst="line">
            <a:avLst/>
          </a:prstGeom>
          <a:noFill/>
          <a:ln w="19050">
            <a:solidFill>
              <a:srgbClr val="D87368"/>
            </a:solidFill>
            <a:prstDash val="solid"/>
          </a:ln>
        </p:spPr>
        <p:txBody>
          <a:bodyPr/>
          <a:lstStyle/>
          <a:p>
            <a:endParaRPr lang="en-US"/>
          </a:p>
        </p:txBody>
      </p:sp>
      <p:sp>
        <p:nvSpPr>
          <p:cNvPr id="4" name="Rectangle 3">
            <a:extLst>
              <a:ext uri="{FF2B5EF4-FFF2-40B4-BE49-F238E27FC236}">
                <a16:creationId xmlns:a16="http://schemas.microsoft.com/office/drawing/2014/main" id="{C680E38C-496D-490A-AAD0-BCBA8DDCA3A1}"/>
              </a:ext>
            </a:extLst>
          </p:cNvPr>
          <p:cNvSpPr>
            <a:spLocks noGrp="1"/>
          </p:cNvSpPr>
          <p:nvPr/>
        </p:nvSpPr>
        <p:spPr>
          <a:xfrm>
            <a:off x="685800" y="838200"/>
            <a:ext cx="10820400" cy="1066800"/>
          </a:xfrm>
          <a:prstGeom prst="rect">
            <a:avLst/>
          </a:prstGeom>
          <a:noFill/>
          <a:ln w="0">
            <a:noFill/>
            <a:prstDash val="solid"/>
          </a:ln>
        </p:spPr>
        <p:txBody>
          <a:bodyPr wrap="square" lIns="0" tIns="0" rIns="0" bIns="0" anchor="t">
            <a:normAutofit/>
          </a:bodyPr>
          <a:lstStyle/>
          <a:p>
            <a:pPr algn="l">
              <a:lnSpc>
                <a:spcPct val="96000"/>
              </a:lnSpc>
              <a:buNone/>
              <a:defRPr sz="3600" b="1" i="0">
                <a:solidFill>
                  <a:srgbClr val="25211F"/>
                </a:solidFill>
                <a:latin typeface="Georgia"/>
                <a:ea typeface="Georgia"/>
                <a:cs typeface="Georgia"/>
              </a:defRPr>
            </a:pPr>
            <a:r>
              <a:rPr lang="en-US" sz="3600" b="1" i="0">
                <a:solidFill>
                  <a:srgbClr val="203548"/>
                </a:solidFill>
                <a:latin typeface="Georgia"/>
                <a:ea typeface="Georgia"/>
                <a:cs typeface="Georgia"/>
              </a:rPr>
              <a:t>ACV pays first; recoverable depreciation follows the work</a:t>
            </a:r>
          </a:p>
        </p:txBody>
      </p:sp>
      <p:sp>
        <p:nvSpPr>
          <p:cNvPr id="5" name="Rectangle 4">
            <a:extLst>
              <a:ext uri="{FF2B5EF4-FFF2-40B4-BE49-F238E27FC236}">
                <a16:creationId xmlns:a16="http://schemas.microsoft.com/office/drawing/2014/main" id="{E1DAFB75-9F6F-4686-80BC-C35CF1601B35}"/>
              </a:ext>
            </a:extLst>
          </p:cNvPr>
          <p:cNvSpPr>
            <a:spLocks noGrp="1"/>
          </p:cNvSpPr>
          <p:nvPr/>
        </p:nvSpPr>
        <p:spPr>
          <a:xfrm>
            <a:off x="0" y="1943100"/>
            <a:ext cx="6096000" cy="4914900"/>
          </a:xfrm>
          <a:prstGeom prst="rect">
            <a:avLst/>
          </a:prstGeom>
          <a:solidFill>
            <a:srgbClr val="FFFFFF"/>
          </a:solidFill>
          <a:ln w="0">
            <a:solidFill>
              <a:srgbClr val="FFFDF8"/>
            </a:solidFill>
            <a:prstDash val="solid"/>
          </a:ln>
        </p:spPr>
        <p:txBody>
          <a:bodyPr/>
          <a:lstStyle/>
          <a:p>
            <a:endParaRPr lang="en-US"/>
          </a:p>
        </p:txBody>
      </p:sp>
      <p:sp>
        <p:nvSpPr>
          <p:cNvPr id="6" name="Rectangle 5">
            <a:extLst>
              <a:ext uri="{FF2B5EF4-FFF2-40B4-BE49-F238E27FC236}">
                <a16:creationId xmlns:a16="http://schemas.microsoft.com/office/drawing/2014/main" id="{B60F73E6-C17D-469C-A50A-2718ADCA157F}"/>
              </a:ext>
            </a:extLst>
          </p:cNvPr>
          <p:cNvSpPr>
            <a:spLocks noGrp="1"/>
          </p:cNvSpPr>
          <p:nvPr/>
        </p:nvSpPr>
        <p:spPr>
          <a:xfrm>
            <a:off x="6096000" y="1943100"/>
            <a:ext cx="6096000" cy="4914900"/>
          </a:xfrm>
          <a:prstGeom prst="rect">
            <a:avLst/>
          </a:prstGeom>
          <a:solidFill>
            <a:srgbClr val="1F4E79"/>
          </a:solidFill>
          <a:ln w="0">
            <a:solidFill>
              <a:srgbClr val="3F1023"/>
            </a:solidFill>
            <a:prstDash val="solid"/>
          </a:ln>
        </p:spPr>
        <p:txBody>
          <a:bodyPr/>
          <a:lstStyle/>
          <a:p>
            <a:endParaRPr lang="en-US"/>
          </a:p>
        </p:txBody>
      </p:sp>
      <p:sp>
        <p:nvSpPr>
          <p:cNvPr id="7" name="Rectangle 6">
            <a:extLst>
              <a:ext uri="{FF2B5EF4-FFF2-40B4-BE49-F238E27FC236}">
                <a16:creationId xmlns:a16="http://schemas.microsoft.com/office/drawing/2014/main" id="{FBEA3436-3C17-4FD9-B53F-D4B5E65704D4}"/>
              </a:ext>
            </a:extLst>
          </p:cNvPr>
          <p:cNvSpPr>
            <a:spLocks noGrp="1"/>
          </p:cNvSpPr>
          <p:nvPr/>
        </p:nvSpPr>
        <p:spPr>
          <a:xfrm>
            <a:off x="685800" y="2190750"/>
            <a:ext cx="2857500" cy="228600"/>
          </a:xfrm>
          <a:prstGeom prst="rect">
            <a:avLst/>
          </a:prstGeom>
          <a:noFill/>
          <a:ln w="0">
            <a:noFill/>
            <a:prstDash val="solid"/>
          </a:ln>
        </p:spPr>
        <p:txBody>
          <a:bodyPr wrap="square" lIns="0" tIns="0" rIns="0" bIns="0" anchor="t">
            <a:noAutofit/>
          </a:bodyPr>
          <a:lstStyle/>
          <a:p>
            <a:pPr algn="l">
              <a:lnSpc>
                <a:spcPct val="105000"/>
              </a:lnSpc>
              <a:buNone/>
              <a:defRPr sz="1350" b="1" i="0">
                <a:solidFill>
                  <a:srgbClr val="C49A3A"/>
                </a:solidFill>
                <a:latin typeface="Aptos"/>
                <a:ea typeface="Aptos"/>
                <a:cs typeface="Aptos"/>
              </a:defRPr>
            </a:pPr>
            <a:r>
              <a:rPr lang="en-US" sz="1350" b="1" i="0">
                <a:solidFill>
                  <a:srgbClr val="D87368"/>
                </a:solidFill>
                <a:latin typeface="Aptos"/>
                <a:ea typeface="Aptos"/>
                <a:cs typeface="Aptos"/>
              </a:rPr>
              <a:t>PAID UPFRONT</a:t>
            </a:r>
          </a:p>
        </p:txBody>
      </p:sp>
      <p:sp>
        <p:nvSpPr>
          <p:cNvPr id="8" name="Rectangle 7">
            <a:extLst>
              <a:ext uri="{FF2B5EF4-FFF2-40B4-BE49-F238E27FC236}">
                <a16:creationId xmlns:a16="http://schemas.microsoft.com/office/drawing/2014/main" id="{0B3DC3FE-178F-4837-8D9E-EE5B5AC69BEA}"/>
              </a:ext>
            </a:extLst>
          </p:cNvPr>
          <p:cNvSpPr>
            <a:spLocks noGrp="1"/>
          </p:cNvSpPr>
          <p:nvPr/>
        </p:nvSpPr>
        <p:spPr>
          <a:xfrm>
            <a:off x="685800" y="2571750"/>
            <a:ext cx="2857500" cy="781050"/>
          </a:xfrm>
          <a:prstGeom prst="rect">
            <a:avLst/>
          </a:prstGeom>
          <a:noFill/>
          <a:ln w="0">
            <a:noFill/>
            <a:prstDash val="solid"/>
          </a:ln>
        </p:spPr>
        <p:txBody>
          <a:bodyPr wrap="square" lIns="0" tIns="0" rIns="0" bIns="0" anchor="t">
            <a:noAutofit/>
          </a:bodyPr>
          <a:lstStyle/>
          <a:p>
            <a:pPr algn="l">
              <a:lnSpc>
                <a:spcPct val="105000"/>
              </a:lnSpc>
              <a:buNone/>
              <a:defRPr sz="5400" b="1" i="0">
                <a:solidFill>
                  <a:srgbClr val="6B1835"/>
                </a:solidFill>
                <a:latin typeface="Georgia"/>
                <a:ea typeface="Georgia"/>
                <a:cs typeface="Georgia"/>
              </a:defRPr>
            </a:pPr>
            <a:r>
              <a:rPr lang="en-US" sz="5400" b="1" i="0">
                <a:solidFill>
                  <a:srgbClr val="3F7FC8"/>
                </a:solidFill>
                <a:latin typeface="Georgia"/>
                <a:ea typeface="Georgia"/>
                <a:cs typeface="Georgia"/>
              </a:rPr>
              <a:t>ACV</a:t>
            </a:r>
          </a:p>
        </p:txBody>
      </p:sp>
      <p:sp>
        <p:nvSpPr>
          <p:cNvPr id="9" name="Rectangle 8">
            <a:extLst>
              <a:ext uri="{FF2B5EF4-FFF2-40B4-BE49-F238E27FC236}">
                <a16:creationId xmlns:a16="http://schemas.microsoft.com/office/drawing/2014/main" id="{EDF9729B-1429-4627-ABBB-1E953912DFFB}"/>
              </a:ext>
            </a:extLst>
          </p:cNvPr>
          <p:cNvSpPr>
            <a:spLocks noGrp="1"/>
          </p:cNvSpPr>
          <p:nvPr/>
        </p:nvSpPr>
        <p:spPr>
          <a:xfrm>
            <a:off x="685800" y="3409950"/>
            <a:ext cx="4191000" cy="400050"/>
          </a:xfrm>
          <a:prstGeom prst="rect">
            <a:avLst/>
          </a:prstGeom>
          <a:noFill/>
          <a:ln w="0">
            <a:noFill/>
            <a:prstDash val="solid"/>
          </a:ln>
        </p:spPr>
        <p:txBody>
          <a:bodyPr wrap="square" lIns="0" tIns="0" rIns="0" bIns="0" anchor="t">
            <a:normAutofit/>
          </a:bodyPr>
          <a:lstStyle/>
          <a:p>
            <a:pPr algn="l">
              <a:lnSpc>
                <a:spcPct val="105000"/>
              </a:lnSpc>
              <a:buNone/>
              <a:defRPr sz="2175" b="1" i="0">
                <a:solidFill>
                  <a:srgbClr val="25211F"/>
                </a:solidFill>
                <a:latin typeface="Georgia"/>
                <a:ea typeface="Georgia"/>
                <a:cs typeface="Georgia"/>
              </a:defRPr>
            </a:pPr>
            <a:r>
              <a:rPr lang="en-US" sz="2175" b="1" i="0">
                <a:solidFill>
                  <a:srgbClr val="203548"/>
                </a:solidFill>
                <a:latin typeface="Georgia"/>
                <a:ea typeface="Georgia"/>
                <a:cs typeface="Georgia"/>
              </a:rPr>
              <a:t>Actual Cash Value</a:t>
            </a:r>
          </a:p>
        </p:txBody>
      </p:sp>
      <p:sp>
        <p:nvSpPr>
          <p:cNvPr id="10" name="Rectangle 9">
            <a:extLst>
              <a:ext uri="{FF2B5EF4-FFF2-40B4-BE49-F238E27FC236}">
                <a16:creationId xmlns:a16="http://schemas.microsoft.com/office/drawing/2014/main" id="{C01BFB96-A3C0-4693-AA95-0750759D8A9E}"/>
              </a:ext>
            </a:extLst>
          </p:cNvPr>
          <p:cNvSpPr>
            <a:spLocks noGrp="1"/>
          </p:cNvSpPr>
          <p:nvPr/>
        </p:nvSpPr>
        <p:spPr>
          <a:xfrm>
            <a:off x="685800" y="3981450"/>
            <a:ext cx="4286250" cy="838200"/>
          </a:xfrm>
          <a:prstGeom prst="rect">
            <a:avLst/>
          </a:prstGeom>
          <a:noFill/>
          <a:ln w="0">
            <a:noFill/>
            <a:prstDash val="solid"/>
          </a:ln>
        </p:spPr>
        <p:txBody>
          <a:bodyPr wrap="square" lIns="0" tIns="0" rIns="0" bIns="0" anchor="t">
            <a:normAutofit/>
          </a:bodyPr>
          <a:lstStyle/>
          <a:p>
            <a:pPr algn="l">
              <a:lnSpc>
                <a:spcPct val="120000"/>
              </a:lnSpc>
              <a:buNone/>
              <a:defRPr sz="1875" b="0" i="0">
                <a:solidFill>
                  <a:srgbClr val="8B7D72"/>
                </a:solidFill>
                <a:latin typeface="Aptos"/>
                <a:ea typeface="Aptos"/>
                <a:cs typeface="Aptos"/>
              </a:defRPr>
            </a:pPr>
            <a:r>
              <a:rPr lang="en-US" sz="1875" b="0" i="0">
                <a:solidFill>
                  <a:srgbClr val="66788A"/>
                </a:solidFill>
                <a:latin typeface="Aptos"/>
                <a:ea typeface="Aptos"/>
                <a:cs typeface="Aptos"/>
              </a:rPr>
              <a:t>Depreciated value</a:t>
            </a:r>
          </a:p>
          <a:p>
            <a:pPr algn="l">
              <a:lnSpc>
                <a:spcPct val="120000"/>
              </a:lnSpc>
              <a:buNone/>
              <a:defRPr sz="1875" b="0" i="0">
                <a:solidFill>
                  <a:srgbClr val="8B7D72"/>
                </a:solidFill>
                <a:latin typeface="Aptos"/>
                <a:ea typeface="Aptos"/>
                <a:cs typeface="Aptos"/>
              </a:defRPr>
            </a:pPr>
            <a:r>
              <a:rPr lang="en-US" sz="1875" b="0" i="0">
                <a:solidFill>
                  <a:srgbClr val="66788A"/>
                </a:solidFill>
                <a:latin typeface="Aptos"/>
                <a:ea typeface="Aptos"/>
                <a:cs typeface="Aptos"/>
              </a:rPr>
              <a:t>Paid once the estimate/ bid is finalized</a:t>
            </a:r>
          </a:p>
        </p:txBody>
      </p:sp>
      <p:sp>
        <p:nvSpPr>
          <p:cNvPr id="11" name="Rectangle 10">
            <a:extLst>
              <a:ext uri="{FF2B5EF4-FFF2-40B4-BE49-F238E27FC236}">
                <a16:creationId xmlns:a16="http://schemas.microsoft.com/office/drawing/2014/main" id="{9A6E0B2C-C80D-4AAB-A59C-F2ECAFD1A3DE}"/>
              </a:ext>
            </a:extLst>
          </p:cNvPr>
          <p:cNvSpPr>
            <a:spLocks noGrp="1"/>
          </p:cNvSpPr>
          <p:nvPr/>
        </p:nvSpPr>
        <p:spPr>
          <a:xfrm>
            <a:off x="6724650" y="2190750"/>
            <a:ext cx="3429000" cy="228600"/>
          </a:xfrm>
          <a:prstGeom prst="rect">
            <a:avLst/>
          </a:prstGeom>
          <a:noFill/>
          <a:ln w="0">
            <a:noFill/>
            <a:prstDash val="solid"/>
          </a:ln>
        </p:spPr>
        <p:txBody>
          <a:bodyPr wrap="square" lIns="0" tIns="0" rIns="0" bIns="0" anchor="t">
            <a:noAutofit/>
          </a:bodyPr>
          <a:lstStyle/>
          <a:p>
            <a:pPr algn="l">
              <a:lnSpc>
                <a:spcPct val="105000"/>
              </a:lnSpc>
              <a:buNone/>
              <a:defRPr sz="1350" b="1" i="0">
                <a:solidFill>
                  <a:srgbClr val="E8D6AA"/>
                </a:solidFill>
                <a:latin typeface="Aptos"/>
                <a:ea typeface="Aptos"/>
                <a:cs typeface="Aptos"/>
              </a:defRPr>
            </a:pPr>
            <a:r>
              <a:rPr lang="en-US" sz="1350" b="1" i="0">
                <a:solidFill>
                  <a:srgbClr val="B9D5F0"/>
                </a:solidFill>
                <a:latin typeface="Aptos"/>
                <a:ea typeface="Aptos"/>
                <a:cs typeface="Aptos"/>
              </a:rPr>
              <a:t>PAID AFTER REPAIRS</a:t>
            </a:r>
          </a:p>
        </p:txBody>
      </p:sp>
      <p:sp>
        <p:nvSpPr>
          <p:cNvPr id="12" name="Rectangle 11">
            <a:extLst>
              <a:ext uri="{FF2B5EF4-FFF2-40B4-BE49-F238E27FC236}">
                <a16:creationId xmlns:a16="http://schemas.microsoft.com/office/drawing/2014/main" id="{0198EC89-9A30-47A5-BE8B-324A8050FF26}"/>
              </a:ext>
            </a:extLst>
          </p:cNvPr>
          <p:cNvSpPr>
            <a:spLocks noGrp="1"/>
          </p:cNvSpPr>
          <p:nvPr/>
        </p:nvSpPr>
        <p:spPr>
          <a:xfrm>
            <a:off x="6724650" y="2571750"/>
            <a:ext cx="2476500" cy="781050"/>
          </a:xfrm>
          <a:prstGeom prst="rect">
            <a:avLst/>
          </a:prstGeom>
          <a:noFill/>
          <a:ln w="0">
            <a:noFill/>
            <a:prstDash val="solid"/>
          </a:ln>
        </p:spPr>
        <p:txBody>
          <a:bodyPr wrap="square" lIns="0" tIns="0" rIns="0" bIns="0" anchor="t">
            <a:noAutofit/>
          </a:bodyPr>
          <a:lstStyle/>
          <a:p>
            <a:pPr algn="l">
              <a:lnSpc>
                <a:spcPct val="105000"/>
              </a:lnSpc>
              <a:buNone/>
              <a:defRPr sz="5400" b="1" i="0">
                <a:solidFill>
                  <a:srgbClr val="FFFFFF"/>
                </a:solidFill>
                <a:latin typeface="Georgia"/>
                <a:ea typeface="Georgia"/>
                <a:cs typeface="Georgia"/>
              </a:defRPr>
            </a:pPr>
            <a:r>
              <a:rPr sz="5400" b="1" i="0">
                <a:solidFill>
                  <a:srgbClr val="FFFFFF"/>
                </a:solidFill>
                <a:latin typeface="Georgia"/>
                <a:ea typeface="Georgia"/>
                <a:cs typeface="Georgia"/>
              </a:rPr>
              <a:t>RC</a:t>
            </a:r>
          </a:p>
        </p:txBody>
      </p:sp>
      <p:sp>
        <p:nvSpPr>
          <p:cNvPr id="13" name="Rectangle 12">
            <a:extLst>
              <a:ext uri="{FF2B5EF4-FFF2-40B4-BE49-F238E27FC236}">
                <a16:creationId xmlns:a16="http://schemas.microsoft.com/office/drawing/2014/main" id="{E9B030A1-A13D-4834-A862-50F9D7E663CF}"/>
              </a:ext>
            </a:extLst>
          </p:cNvPr>
          <p:cNvSpPr>
            <a:spLocks noGrp="1"/>
          </p:cNvSpPr>
          <p:nvPr/>
        </p:nvSpPr>
        <p:spPr>
          <a:xfrm>
            <a:off x="6724650" y="3409950"/>
            <a:ext cx="4572000" cy="400050"/>
          </a:xfrm>
          <a:prstGeom prst="rect">
            <a:avLst/>
          </a:prstGeom>
          <a:noFill/>
          <a:ln w="0">
            <a:noFill/>
            <a:prstDash val="solid"/>
          </a:ln>
        </p:spPr>
        <p:txBody>
          <a:bodyPr wrap="square" lIns="0" tIns="0" rIns="0" bIns="0" anchor="t">
            <a:normAutofit/>
          </a:bodyPr>
          <a:lstStyle/>
          <a:p>
            <a:pPr algn="l">
              <a:lnSpc>
                <a:spcPct val="105000"/>
              </a:lnSpc>
              <a:buNone/>
              <a:defRPr sz="2175" b="1" i="0">
                <a:solidFill>
                  <a:srgbClr val="FFFFFF"/>
                </a:solidFill>
                <a:latin typeface="Georgia"/>
                <a:ea typeface="Georgia"/>
                <a:cs typeface="Georgia"/>
              </a:defRPr>
            </a:pPr>
            <a:r>
              <a:rPr sz="2175" b="1" i="0">
                <a:solidFill>
                  <a:srgbClr val="FFFFFF"/>
                </a:solidFill>
                <a:latin typeface="Georgia"/>
                <a:ea typeface="Georgia"/>
                <a:cs typeface="Georgia"/>
              </a:rPr>
              <a:t>Recoverable Depreciation</a:t>
            </a:r>
          </a:p>
        </p:txBody>
      </p:sp>
      <p:sp>
        <p:nvSpPr>
          <p:cNvPr id="14" name="Rectangle 13">
            <a:extLst>
              <a:ext uri="{FF2B5EF4-FFF2-40B4-BE49-F238E27FC236}">
                <a16:creationId xmlns:a16="http://schemas.microsoft.com/office/drawing/2014/main" id="{89FAFF09-21D3-4F6F-9041-D913164350D6}"/>
              </a:ext>
            </a:extLst>
          </p:cNvPr>
          <p:cNvSpPr>
            <a:spLocks noGrp="1"/>
          </p:cNvSpPr>
          <p:nvPr/>
        </p:nvSpPr>
        <p:spPr>
          <a:xfrm>
            <a:off x="6724650" y="3981450"/>
            <a:ext cx="4667250" cy="1376934"/>
          </a:xfrm>
          <a:prstGeom prst="rect">
            <a:avLst/>
          </a:prstGeom>
          <a:noFill/>
          <a:ln w="0">
            <a:noFill/>
            <a:prstDash val="solid"/>
          </a:ln>
        </p:spPr>
        <p:txBody>
          <a:bodyPr wrap="square" lIns="0" tIns="0" rIns="0" bIns="0" anchor="t">
            <a:normAutofit fontScale="93250"/>
          </a:bodyPr>
          <a:lstStyle/>
          <a:p>
            <a:pPr algn="l">
              <a:lnSpc>
                <a:spcPct val="120000"/>
              </a:lnSpc>
              <a:buNone/>
              <a:defRPr sz="1875" b="0" i="0">
                <a:solidFill>
                  <a:srgbClr val="E8D6AA"/>
                </a:solidFill>
                <a:latin typeface="Aptos"/>
                <a:ea typeface="Aptos"/>
                <a:cs typeface="Aptos"/>
              </a:defRPr>
            </a:pPr>
            <a:r>
              <a:rPr lang="en-US" sz="1875" b="0" i="0">
                <a:solidFill>
                  <a:srgbClr val="B9D5F0"/>
                </a:solidFill>
                <a:latin typeface="Aptos"/>
                <a:ea typeface="Aptos"/>
                <a:cs typeface="Aptos"/>
              </a:rPr>
              <a:t>Requires invoices and proof of completion</a:t>
            </a:r>
          </a:p>
          <a:p>
            <a:pPr algn="l">
              <a:lnSpc>
                <a:spcPct val="120000"/>
              </a:lnSpc>
              <a:buNone/>
              <a:defRPr sz="1875" b="0" i="0">
                <a:solidFill>
                  <a:srgbClr val="E8D6AA"/>
                </a:solidFill>
                <a:latin typeface="Aptos"/>
                <a:ea typeface="Aptos"/>
                <a:cs typeface="Aptos"/>
              </a:defRPr>
            </a:pPr>
            <a:r>
              <a:rPr lang="en-US" sz="1875" b="0" i="0">
                <a:solidFill>
                  <a:srgbClr val="B9D5F0"/>
                </a:solidFill>
                <a:latin typeface="Aptos"/>
                <a:ea typeface="Aptos"/>
                <a:cs typeface="Aptos"/>
              </a:rPr>
              <a:t>Repairs must be completed within 1 year of loss</a:t>
            </a:r>
          </a:p>
        </p:txBody>
      </p:sp>
      <p:sp>
        <p:nvSpPr>
          <p:cNvPr id="15" name="Straight Connector 14">
            <a:extLst>
              <a:ext uri="{FF2B5EF4-FFF2-40B4-BE49-F238E27FC236}">
                <a16:creationId xmlns:a16="http://schemas.microsoft.com/office/drawing/2014/main" id="{50339368-1F44-45C8-8F68-20941CE77C70}"/>
              </a:ext>
            </a:extLst>
          </p:cNvPr>
          <p:cNvSpPr>
            <a:spLocks noGrp="1"/>
          </p:cNvSpPr>
          <p:nvPr/>
        </p:nvSpPr>
        <p:spPr>
          <a:xfrm>
            <a:off x="6724650" y="5429250"/>
            <a:ext cx="4000500" cy="0"/>
          </a:xfrm>
          <a:prstGeom prst="line">
            <a:avLst/>
          </a:prstGeom>
          <a:noFill/>
          <a:ln w="28575">
            <a:solidFill>
              <a:srgbClr val="D87368"/>
            </a:solidFill>
            <a:prstDash val="solid"/>
          </a:ln>
        </p:spPr>
        <p:txBody>
          <a:bodyPr/>
          <a:lstStyle/>
          <a:p>
            <a:endParaRPr lang="en-US"/>
          </a:p>
        </p:txBody>
      </p:sp>
      <p:sp>
        <p:nvSpPr>
          <p:cNvPr id="16" name="Rectangle 15">
            <a:extLst>
              <a:ext uri="{FF2B5EF4-FFF2-40B4-BE49-F238E27FC236}">
                <a16:creationId xmlns:a16="http://schemas.microsoft.com/office/drawing/2014/main" id="{B7039389-56FE-4FDF-84EB-3187763F6FA8}"/>
              </a:ext>
            </a:extLst>
          </p:cNvPr>
          <p:cNvSpPr>
            <a:spLocks noGrp="1"/>
          </p:cNvSpPr>
          <p:nvPr/>
        </p:nvSpPr>
        <p:spPr>
          <a:xfrm>
            <a:off x="6724650" y="5619750"/>
            <a:ext cx="4000500" cy="285750"/>
          </a:xfrm>
          <a:prstGeom prst="rect">
            <a:avLst/>
          </a:prstGeom>
          <a:noFill/>
          <a:ln w="0">
            <a:noFill/>
            <a:prstDash val="solid"/>
          </a:ln>
        </p:spPr>
        <p:txBody>
          <a:bodyPr wrap="square" lIns="0" tIns="0" rIns="0" bIns="0" anchor="t">
            <a:noAutofit/>
          </a:bodyPr>
          <a:lstStyle/>
          <a:p>
            <a:pPr algn="ctr">
              <a:lnSpc>
                <a:spcPct val="105000"/>
              </a:lnSpc>
              <a:buNone/>
              <a:defRPr sz="1500" b="1" i="0">
                <a:solidFill>
                  <a:srgbClr val="FFFFFF"/>
                </a:solidFill>
                <a:latin typeface="Aptos"/>
                <a:ea typeface="Aptos"/>
                <a:cs typeface="Aptos"/>
              </a:defRPr>
            </a:pPr>
            <a:r>
              <a:rPr sz="1500" b="1" i="0" dirty="0">
                <a:solidFill>
                  <a:srgbClr val="FFFFFF"/>
                </a:solidFill>
                <a:latin typeface="Aptos"/>
                <a:ea typeface="Aptos"/>
                <a:cs typeface="Aptos"/>
              </a:rPr>
              <a:t>ESTIMATE  →  REPAIR  →  </a:t>
            </a:r>
            <a:r>
              <a:rPr lang="en-US" sz="1500" b="1" dirty="0">
                <a:solidFill>
                  <a:srgbClr val="FFFFFF"/>
                </a:solidFill>
                <a:latin typeface="Aptos"/>
                <a:ea typeface="Aptos"/>
                <a:cs typeface="Aptos"/>
              </a:rPr>
              <a:t>DOCUMENT</a:t>
            </a:r>
            <a:endParaRPr sz="1500" b="1" i="0" dirty="0">
              <a:solidFill>
                <a:srgbClr val="FFFFFF"/>
              </a:solidFill>
              <a:latin typeface="Aptos"/>
              <a:ea typeface="Aptos"/>
              <a:cs typeface="Aptos"/>
            </a:endParaRPr>
          </a:p>
        </p:txBody>
      </p:sp>
    </p:spTree>
    <p:extLst>
      <p:ext uri="{BB962C8B-B14F-4D97-AF65-F5344CB8AC3E}">
        <p14:creationId xmlns:p14="http://schemas.microsoft.com/office/powerpoint/2010/main" val="18995637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3F7FC8"/>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B8B85EA3-DE44-4D55-9842-E51535539D23}"/>
              </a:ext>
            </a:extLst>
          </p:cNvPr>
          <p:cNvSpPr>
            <a:spLocks noGrp="1"/>
          </p:cNvSpPr>
          <p:nvPr/>
        </p:nvSpPr>
        <p:spPr>
          <a:xfrm>
            <a:off x="685800" y="323850"/>
            <a:ext cx="4762500" cy="228600"/>
          </a:xfrm>
          <a:prstGeom prst="rect">
            <a:avLst/>
          </a:prstGeom>
          <a:noFill/>
          <a:ln w="0">
            <a:noFill/>
            <a:prstDash val="solid"/>
          </a:ln>
        </p:spPr>
        <p:txBody>
          <a:bodyPr wrap="square" lIns="0" tIns="0" rIns="0" bIns="0" anchor="t">
            <a:noAutofit/>
          </a:bodyPr>
          <a:lstStyle/>
          <a:p>
            <a:pPr algn="l">
              <a:lnSpc>
                <a:spcPct val="105000"/>
              </a:lnSpc>
              <a:buNone/>
              <a:defRPr sz="1350" b="1" i="0">
                <a:solidFill>
                  <a:srgbClr val="E8D6AA"/>
                </a:solidFill>
                <a:latin typeface="Aptos"/>
                <a:ea typeface="Aptos"/>
                <a:cs typeface="Aptos"/>
              </a:defRPr>
            </a:pPr>
            <a:r>
              <a:rPr lang="en-US" sz="1350" b="1" i="0">
                <a:solidFill>
                  <a:srgbClr val="B9D5F0"/>
                </a:solidFill>
                <a:latin typeface="Aptos"/>
                <a:ea typeface="Aptos"/>
                <a:cs typeface="Aptos"/>
              </a:rPr>
              <a:t>THE 1-YEAR REPAIR REQUIREMENT</a:t>
            </a:r>
          </a:p>
        </p:txBody>
      </p:sp>
      <p:sp>
        <p:nvSpPr>
          <p:cNvPr id="2" name="Rectangle 1">
            <a:extLst>
              <a:ext uri="{FF2B5EF4-FFF2-40B4-BE49-F238E27FC236}">
                <a16:creationId xmlns:a16="http://schemas.microsoft.com/office/drawing/2014/main" id="{5108B356-1FF0-4EFF-A64D-0ACB116531D6}"/>
              </a:ext>
            </a:extLst>
          </p:cNvPr>
          <p:cNvSpPr>
            <a:spLocks noGrp="1"/>
          </p:cNvSpPr>
          <p:nvPr/>
        </p:nvSpPr>
        <p:spPr>
          <a:xfrm>
            <a:off x="11125200" y="323850"/>
            <a:ext cx="381000" cy="228600"/>
          </a:xfrm>
          <a:prstGeom prst="rect">
            <a:avLst/>
          </a:prstGeom>
          <a:noFill/>
          <a:ln w="0">
            <a:noFill/>
            <a:prstDash val="solid"/>
          </a:ln>
        </p:spPr>
        <p:txBody>
          <a:bodyPr wrap="square" lIns="0" tIns="0" rIns="0" bIns="0" anchor="t">
            <a:noAutofit/>
          </a:bodyPr>
          <a:lstStyle/>
          <a:p>
            <a:pPr algn="r">
              <a:lnSpc>
                <a:spcPct val="105000"/>
              </a:lnSpc>
              <a:buNone/>
              <a:defRPr sz="1350" b="1" i="0">
                <a:solidFill>
                  <a:srgbClr val="E8D6AA"/>
                </a:solidFill>
                <a:latin typeface="Aptos"/>
                <a:ea typeface="Aptos"/>
                <a:cs typeface="Aptos"/>
              </a:defRPr>
            </a:pPr>
            <a:r>
              <a:rPr lang="en-US" sz="1350" b="1" i="0">
                <a:solidFill>
                  <a:srgbClr val="B9D5F0"/>
                </a:solidFill>
                <a:latin typeface="Aptos"/>
                <a:ea typeface="Aptos"/>
                <a:cs typeface="Aptos"/>
              </a:rPr>
              <a:t>08</a:t>
            </a:r>
          </a:p>
        </p:txBody>
      </p:sp>
      <p:sp>
        <p:nvSpPr>
          <p:cNvPr id="3" name="Straight Connector 2">
            <a:extLst>
              <a:ext uri="{FF2B5EF4-FFF2-40B4-BE49-F238E27FC236}">
                <a16:creationId xmlns:a16="http://schemas.microsoft.com/office/drawing/2014/main" id="{2D993189-8A83-43ED-BD7C-81FA0AE7662D}"/>
              </a:ext>
            </a:extLst>
          </p:cNvPr>
          <p:cNvSpPr>
            <a:spLocks noGrp="1"/>
          </p:cNvSpPr>
          <p:nvPr/>
        </p:nvSpPr>
        <p:spPr>
          <a:xfrm>
            <a:off x="685800" y="647700"/>
            <a:ext cx="10820400" cy="0"/>
          </a:xfrm>
          <a:prstGeom prst="line">
            <a:avLst/>
          </a:prstGeom>
          <a:noFill/>
          <a:ln w="19050">
            <a:solidFill>
              <a:srgbClr val="B9D5F0"/>
            </a:solidFill>
            <a:prstDash val="solid"/>
          </a:ln>
        </p:spPr>
        <p:txBody>
          <a:bodyPr/>
          <a:lstStyle/>
          <a:p>
            <a:endParaRPr lang="en-US"/>
          </a:p>
        </p:txBody>
      </p:sp>
      <p:sp>
        <p:nvSpPr>
          <p:cNvPr id="4" name="Rectangle 3">
            <a:extLst>
              <a:ext uri="{FF2B5EF4-FFF2-40B4-BE49-F238E27FC236}">
                <a16:creationId xmlns:a16="http://schemas.microsoft.com/office/drawing/2014/main" id="{B3E85E10-3CA5-4C1D-A8A1-180AA5DC02F2}"/>
              </a:ext>
            </a:extLst>
          </p:cNvPr>
          <p:cNvSpPr>
            <a:spLocks noGrp="1"/>
          </p:cNvSpPr>
          <p:nvPr/>
        </p:nvSpPr>
        <p:spPr>
          <a:xfrm>
            <a:off x="685800" y="838200"/>
            <a:ext cx="10820400" cy="1066800"/>
          </a:xfrm>
          <a:prstGeom prst="rect">
            <a:avLst/>
          </a:prstGeom>
          <a:noFill/>
          <a:ln w="0">
            <a:noFill/>
            <a:prstDash val="solid"/>
          </a:ln>
        </p:spPr>
        <p:txBody>
          <a:bodyPr wrap="square" lIns="0" tIns="0" rIns="0" bIns="0" anchor="t">
            <a:normAutofit/>
          </a:bodyPr>
          <a:lstStyle/>
          <a:p>
            <a:pPr algn="l">
              <a:lnSpc>
                <a:spcPct val="96000"/>
              </a:lnSpc>
              <a:buNone/>
              <a:defRPr sz="3600" b="1" i="0">
                <a:solidFill>
                  <a:srgbClr val="FFFFFF"/>
                </a:solidFill>
                <a:latin typeface="Georgia"/>
                <a:ea typeface="Georgia"/>
                <a:cs typeface="Georgia"/>
              </a:defRPr>
            </a:pPr>
            <a:r>
              <a:rPr sz="3600" b="1" i="0">
                <a:solidFill>
                  <a:srgbClr val="FFFFFF"/>
                </a:solidFill>
                <a:latin typeface="Georgia"/>
                <a:ea typeface="Georgia"/>
                <a:cs typeface="Georgia"/>
              </a:rPr>
              <a:t>The 365-day clock starts on the date of loss</a:t>
            </a:r>
          </a:p>
        </p:txBody>
      </p:sp>
      <p:sp>
        <p:nvSpPr>
          <p:cNvPr id="5" name="Rectangle 4">
            <a:extLst>
              <a:ext uri="{FF2B5EF4-FFF2-40B4-BE49-F238E27FC236}">
                <a16:creationId xmlns:a16="http://schemas.microsoft.com/office/drawing/2014/main" id="{3931C237-9994-4C19-B831-6BAC4F85B814}"/>
              </a:ext>
            </a:extLst>
          </p:cNvPr>
          <p:cNvSpPr>
            <a:spLocks noGrp="1"/>
          </p:cNvSpPr>
          <p:nvPr/>
        </p:nvSpPr>
        <p:spPr>
          <a:xfrm>
            <a:off x="685800" y="1981200"/>
            <a:ext cx="4095750" cy="1581150"/>
          </a:xfrm>
          <a:prstGeom prst="rect">
            <a:avLst/>
          </a:prstGeom>
          <a:noFill/>
          <a:ln w="0">
            <a:noFill/>
            <a:prstDash val="solid"/>
          </a:ln>
        </p:spPr>
        <p:txBody>
          <a:bodyPr wrap="square" lIns="0" tIns="0" rIns="0" bIns="0" anchor="t">
            <a:noAutofit/>
          </a:bodyPr>
          <a:lstStyle/>
          <a:p>
            <a:pPr algn="l">
              <a:lnSpc>
                <a:spcPct val="105000"/>
              </a:lnSpc>
              <a:buNone/>
              <a:defRPr sz="10650" b="1" i="0">
                <a:solidFill>
                  <a:srgbClr val="E8D6AA"/>
                </a:solidFill>
                <a:latin typeface="Georgia"/>
                <a:ea typeface="Georgia"/>
                <a:cs typeface="Georgia"/>
              </a:defRPr>
            </a:pPr>
            <a:r>
              <a:rPr lang="en-US" sz="10650" b="1" i="0">
                <a:solidFill>
                  <a:srgbClr val="B9D5F0"/>
                </a:solidFill>
                <a:latin typeface="Georgia"/>
                <a:ea typeface="Georgia"/>
                <a:cs typeface="Georgia"/>
              </a:rPr>
              <a:t>365</a:t>
            </a:r>
          </a:p>
        </p:txBody>
      </p:sp>
      <p:sp>
        <p:nvSpPr>
          <p:cNvPr id="6" name="Rectangle 5">
            <a:extLst>
              <a:ext uri="{FF2B5EF4-FFF2-40B4-BE49-F238E27FC236}">
                <a16:creationId xmlns:a16="http://schemas.microsoft.com/office/drawing/2014/main" id="{A76B2D1D-6BCE-409F-A58C-D537BCDFB4B0}"/>
              </a:ext>
            </a:extLst>
          </p:cNvPr>
          <p:cNvSpPr>
            <a:spLocks noGrp="1"/>
          </p:cNvSpPr>
          <p:nvPr/>
        </p:nvSpPr>
        <p:spPr>
          <a:xfrm>
            <a:off x="800100" y="3486150"/>
            <a:ext cx="2667000" cy="400050"/>
          </a:xfrm>
          <a:prstGeom prst="rect">
            <a:avLst/>
          </a:prstGeom>
          <a:noFill/>
          <a:ln w="0">
            <a:noFill/>
            <a:prstDash val="solid"/>
          </a:ln>
        </p:spPr>
        <p:txBody>
          <a:bodyPr wrap="square" lIns="0" tIns="0" rIns="0" bIns="0" anchor="t">
            <a:noAutofit/>
          </a:bodyPr>
          <a:lstStyle/>
          <a:p>
            <a:pPr algn="l">
              <a:lnSpc>
                <a:spcPct val="105000"/>
              </a:lnSpc>
              <a:buNone/>
              <a:defRPr sz="2325" b="1" i="0">
                <a:solidFill>
                  <a:srgbClr val="FFFFFF"/>
                </a:solidFill>
                <a:latin typeface="Aptos"/>
                <a:ea typeface="Aptos"/>
                <a:cs typeface="Aptos"/>
              </a:defRPr>
            </a:pPr>
            <a:r>
              <a:rPr sz="2325" b="1" i="0">
                <a:solidFill>
                  <a:srgbClr val="FFFFFF"/>
                </a:solidFill>
                <a:latin typeface="Aptos"/>
                <a:ea typeface="Aptos"/>
                <a:cs typeface="Aptos"/>
              </a:rPr>
              <a:t>DAYS</a:t>
            </a:r>
          </a:p>
        </p:txBody>
      </p:sp>
      <p:sp>
        <p:nvSpPr>
          <p:cNvPr id="7" name="Straight Connector 6">
            <a:extLst>
              <a:ext uri="{FF2B5EF4-FFF2-40B4-BE49-F238E27FC236}">
                <a16:creationId xmlns:a16="http://schemas.microsoft.com/office/drawing/2014/main" id="{17B8EB41-B9C8-4522-B21C-41D15FB4EA84}"/>
              </a:ext>
            </a:extLst>
          </p:cNvPr>
          <p:cNvSpPr>
            <a:spLocks noGrp="1"/>
          </p:cNvSpPr>
          <p:nvPr/>
        </p:nvSpPr>
        <p:spPr>
          <a:xfrm>
            <a:off x="4857750" y="2133600"/>
            <a:ext cx="0" cy="3086100"/>
          </a:xfrm>
          <a:prstGeom prst="line">
            <a:avLst/>
          </a:prstGeom>
          <a:noFill/>
          <a:ln w="28575">
            <a:solidFill>
              <a:srgbClr val="D87368"/>
            </a:solidFill>
            <a:prstDash val="solid"/>
          </a:ln>
        </p:spPr>
        <p:txBody>
          <a:bodyPr/>
          <a:lstStyle/>
          <a:p>
            <a:endParaRPr lang="en-US"/>
          </a:p>
        </p:txBody>
      </p:sp>
      <p:sp>
        <p:nvSpPr>
          <p:cNvPr id="8" name="Rectangle 7">
            <a:extLst>
              <a:ext uri="{FF2B5EF4-FFF2-40B4-BE49-F238E27FC236}">
                <a16:creationId xmlns:a16="http://schemas.microsoft.com/office/drawing/2014/main" id="{CF2CD863-3CF5-42A6-BE76-7C49ED55DEDC}"/>
              </a:ext>
            </a:extLst>
          </p:cNvPr>
          <p:cNvSpPr>
            <a:spLocks noGrp="1"/>
          </p:cNvSpPr>
          <p:nvPr/>
        </p:nvSpPr>
        <p:spPr>
          <a:xfrm>
            <a:off x="5391150" y="2076450"/>
            <a:ext cx="5810250" cy="838200"/>
          </a:xfrm>
          <a:prstGeom prst="rect">
            <a:avLst/>
          </a:prstGeom>
          <a:noFill/>
          <a:ln w="0">
            <a:noFill/>
            <a:prstDash val="solid"/>
          </a:ln>
        </p:spPr>
        <p:txBody>
          <a:bodyPr wrap="square" lIns="0" tIns="0" rIns="0" bIns="0" anchor="t">
            <a:normAutofit fontScale="96773"/>
          </a:bodyPr>
          <a:lstStyle/>
          <a:p>
            <a:pPr algn="l">
              <a:lnSpc>
                <a:spcPct val="102000"/>
              </a:lnSpc>
              <a:buNone/>
              <a:defRPr sz="2325" b="1" i="0">
                <a:solidFill>
                  <a:srgbClr val="FFFFFF"/>
                </a:solidFill>
                <a:latin typeface="Georgia"/>
                <a:ea typeface="Georgia"/>
                <a:cs typeface="Georgia"/>
              </a:defRPr>
            </a:pPr>
            <a:r>
              <a:rPr sz="2325" b="1" i="0">
                <a:solidFill>
                  <a:srgbClr val="FFFFFF"/>
                </a:solidFill>
                <a:latin typeface="Georgia"/>
                <a:ea typeface="Georgia"/>
                <a:cs typeface="Georgia"/>
              </a:rPr>
              <a:t>Complete repairs within one year to receive recoverable depreciation.</a:t>
            </a:r>
          </a:p>
        </p:txBody>
      </p:sp>
      <p:sp>
        <p:nvSpPr>
          <p:cNvPr id="9" name="Rectangle 8">
            <a:extLst>
              <a:ext uri="{FF2B5EF4-FFF2-40B4-BE49-F238E27FC236}">
                <a16:creationId xmlns:a16="http://schemas.microsoft.com/office/drawing/2014/main" id="{DE10152E-E179-4B6A-9945-7D6DFF90E61E}"/>
              </a:ext>
            </a:extLst>
          </p:cNvPr>
          <p:cNvSpPr>
            <a:spLocks noGrp="1"/>
          </p:cNvSpPr>
          <p:nvPr/>
        </p:nvSpPr>
        <p:spPr>
          <a:xfrm>
            <a:off x="5391150" y="3219450"/>
            <a:ext cx="5715000" cy="219075"/>
          </a:xfrm>
          <a:prstGeom prst="rect">
            <a:avLst/>
          </a:prstGeom>
          <a:noFill/>
          <a:ln w="0">
            <a:noFill/>
            <a:prstDash val="solid"/>
          </a:ln>
        </p:spPr>
        <p:txBody>
          <a:bodyPr wrap="square" lIns="0" tIns="0" rIns="0" bIns="0" anchor="t">
            <a:noAutofit/>
          </a:bodyPr>
          <a:lstStyle/>
          <a:p>
            <a:pPr algn="l">
              <a:lnSpc>
                <a:spcPct val="105000"/>
              </a:lnSpc>
              <a:buNone/>
              <a:defRPr sz="1350" b="1" i="0">
                <a:solidFill>
                  <a:srgbClr val="E8D6AA"/>
                </a:solidFill>
                <a:latin typeface="Aptos"/>
                <a:ea typeface="Aptos"/>
                <a:cs typeface="Aptos"/>
              </a:defRPr>
            </a:pPr>
            <a:r>
              <a:rPr lang="en-US" sz="1350" b="1" i="0">
                <a:solidFill>
                  <a:srgbClr val="B9D5F0"/>
                </a:solidFill>
                <a:latin typeface="Aptos"/>
                <a:ea typeface="Aptos"/>
                <a:cs typeface="Aptos"/>
              </a:rPr>
              <a:t>01</a:t>
            </a:r>
          </a:p>
        </p:txBody>
      </p:sp>
      <p:sp>
        <p:nvSpPr>
          <p:cNvPr id="10" name="Rectangle 9">
            <a:extLst>
              <a:ext uri="{FF2B5EF4-FFF2-40B4-BE49-F238E27FC236}">
                <a16:creationId xmlns:a16="http://schemas.microsoft.com/office/drawing/2014/main" id="{1DDBA2DD-1F67-4710-8B2F-5393C469ABB0}"/>
              </a:ext>
            </a:extLst>
          </p:cNvPr>
          <p:cNvSpPr>
            <a:spLocks noGrp="1"/>
          </p:cNvSpPr>
          <p:nvPr/>
        </p:nvSpPr>
        <p:spPr>
          <a:xfrm>
            <a:off x="5391150" y="3486150"/>
            <a:ext cx="5715000" cy="342900"/>
          </a:xfrm>
          <a:prstGeom prst="rect">
            <a:avLst/>
          </a:prstGeom>
          <a:noFill/>
          <a:ln w="0">
            <a:noFill/>
            <a:prstDash val="solid"/>
          </a:ln>
        </p:spPr>
        <p:txBody>
          <a:bodyPr wrap="square" lIns="0" tIns="0" rIns="0" bIns="0" anchor="t">
            <a:normAutofit/>
          </a:bodyPr>
          <a:lstStyle/>
          <a:p>
            <a:pPr algn="l">
              <a:lnSpc>
                <a:spcPct val="105000"/>
              </a:lnSpc>
              <a:buNone/>
              <a:defRPr sz="2025" b="1" i="0">
                <a:solidFill>
                  <a:srgbClr val="FFFFFF"/>
                </a:solidFill>
                <a:latin typeface="Georgia"/>
                <a:ea typeface="Georgia"/>
                <a:cs typeface="Georgia"/>
              </a:defRPr>
            </a:pPr>
            <a:r>
              <a:rPr sz="2025" b="1" i="0">
                <a:solidFill>
                  <a:srgbClr val="FFFFFF"/>
                </a:solidFill>
                <a:latin typeface="Georgia"/>
                <a:ea typeface="Georgia"/>
                <a:cs typeface="Georgia"/>
              </a:rPr>
              <a:t>If repairs are incomplete</a:t>
            </a:r>
          </a:p>
        </p:txBody>
      </p:sp>
      <p:sp>
        <p:nvSpPr>
          <p:cNvPr id="11" name="Rectangle 10">
            <a:extLst>
              <a:ext uri="{FF2B5EF4-FFF2-40B4-BE49-F238E27FC236}">
                <a16:creationId xmlns:a16="http://schemas.microsoft.com/office/drawing/2014/main" id="{448767DE-5562-422D-B205-FF121DDB21EE}"/>
              </a:ext>
            </a:extLst>
          </p:cNvPr>
          <p:cNvSpPr>
            <a:spLocks noGrp="1"/>
          </p:cNvSpPr>
          <p:nvPr/>
        </p:nvSpPr>
        <p:spPr>
          <a:xfrm>
            <a:off x="5391150" y="3886200"/>
            <a:ext cx="5715000" cy="552450"/>
          </a:xfrm>
          <a:prstGeom prst="rect">
            <a:avLst/>
          </a:prstGeom>
          <a:noFill/>
          <a:ln w="0">
            <a:noFill/>
            <a:prstDash val="solid"/>
          </a:ln>
        </p:spPr>
        <p:txBody>
          <a:bodyPr wrap="square" lIns="0" tIns="0" rIns="0" bIns="0" anchor="t">
            <a:normAutofit/>
          </a:bodyPr>
          <a:lstStyle/>
          <a:p>
            <a:pPr algn="l">
              <a:lnSpc>
                <a:spcPct val="105000"/>
              </a:lnSpc>
              <a:buNone/>
              <a:defRPr sz="1650" b="0" i="0">
                <a:solidFill>
                  <a:srgbClr val="E8D6AA"/>
                </a:solidFill>
                <a:latin typeface="Aptos"/>
                <a:ea typeface="Aptos"/>
                <a:cs typeface="Aptos"/>
              </a:defRPr>
            </a:pPr>
            <a:r>
              <a:rPr lang="en-US" sz="1650" b="0" i="0">
                <a:solidFill>
                  <a:srgbClr val="B9D5F0"/>
                </a:solidFill>
                <a:latin typeface="Aptos"/>
                <a:ea typeface="Aptos"/>
                <a:cs typeface="Aptos"/>
              </a:rPr>
              <a:t>Reimbursement is limited to ACV; recoverable depreciation is forfeited.</a:t>
            </a:r>
          </a:p>
        </p:txBody>
      </p:sp>
      <p:sp>
        <p:nvSpPr>
          <p:cNvPr id="12" name="Rectangle 11">
            <a:extLst>
              <a:ext uri="{FF2B5EF4-FFF2-40B4-BE49-F238E27FC236}">
                <a16:creationId xmlns:a16="http://schemas.microsoft.com/office/drawing/2014/main" id="{C7C39B6B-4AF7-4773-AE5C-6D907F762A0E}"/>
              </a:ext>
            </a:extLst>
          </p:cNvPr>
          <p:cNvSpPr>
            <a:spLocks noGrp="1"/>
          </p:cNvSpPr>
          <p:nvPr/>
        </p:nvSpPr>
        <p:spPr>
          <a:xfrm>
            <a:off x="5391150" y="4362450"/>
            <a:ext cx="5715000" cy="219075"/>
          </a:xfrm>
          <a:prstGeom prst="rect">
            <a:avLst/>
          </a:prstGeom>
          <a:noFill/>
          <a:ln w="0">
            <a:noFill/>
            <a:prstDash val="solid"/>
          </a:ln>
        </p:spPr>
        <p:txBody>
          <a:bodyPr wrap="square" lIns="0" tIns="0" rIns="0" bIns="0" anchor="t">
            <a:noAutofit/>
          </a:bodyPr>
          <a:lstStyle/>
          <a:p>
            <a:pPr algn="l">
              <a:lnSpc>
                <a:spcPct val="105000"/>
              </a:lnSpc>
              <a:buNone/>
              <a:defRPr sz="1350" b="1" i="0">
                <a:solidFill>
                  <a:srgbClr val="E8D6AA"/>
                </a:solidFill>
                <a:latin typeface="Aptos"/>
                <a:ea typeface="Aptos"/>
                <a:cs typeface="Aptos"/>
              </a:defRPr>
            </a:pPr>
            <a:r>
              <a:rPr lang="en-US" sz="1350" b="1" i="0">
                <a:solidFill>
                  <a:srgbClr val="B9D5F0"/>
                </a:solidFill>
                <a:latin typeface="Aptos"/>
                <a:ea typeface="Aptos"/>
                <a:cs typeface="Aptos"/>
              </a:rPr>
              <a:t>02</a:t>
            </a:r>
          </a:p>
        </p:txBody>
      </p:sp>
      <p:sp>
        <p:nvSpPr>
          <p:cNvPr id="13" name="Rectangle 12">
            <a:extLst>
              <a:ext uri="{FF2B5EF4-FFF2-40B4-BE49-F238E27FC236}">
                <a16:creationId xmlns:a16="http://schemas.microsoft.com/office/drawing/2014/main" id="{71AEB10C-2895-4E7C-9554-F5183A6B343F}"/>
              </a:ext>
            </a:extLst>
          </p:cNvPr>
          <p:cNvSpPr>
            <a:spLocks noGrp="1"/>
          </p:cNvSpPr>
          <p:nvPr/>
        </p:nvSpPr>
        <p:spPr>
          <a:xfrm>
            <a:off x="5391150" y="4629150"/>
            <a:ext cx="5715000" cy="342900"/>
          </a:xfrm>
          <a:prstGeom prst="rect">
            <a:avLst/>
          </a:prstGeom>
          <a:noFill/>
          <a:ln w="0">
            <a:noFill/>
            <a:prstDash val="solid"/>
          </a:ln>
        </p:spPr>
        <p:txBody>
          <a:bodyPr wrap="square" lIns="0" tIns="0" rIns="0" bIns="0" anchor="t">
            <a:normAutofit/>
          </a:bodyPr>
          <a:lstStyle/>
          <a:p>
            <a:pPr algn="l">
              <a:lnSpc>
                <a:spcPct val="105000"/>
              </a:lnSpc>
              <a:buNone/>
              <a:defRPr sz="2025" b="1" i="0">
                <a:solidFill>
                  <a:srgbClr val="FFFFFF"/>
                </a:solidFill>
                <a:latin typeface="Georgia"/>
                <a:ea typeface="Georgia"/>
                <a:cs typeface="Georgia"/>
              </a:defRPr>
            </a:pPr>
            <a:r>
              <a:rPr sz="2025" b="1" i="0">
                <a:solidFill>
                  <a:srgbClr val="FFFFFF"/>
                </a:solidFill>
                <a:latin typeface="Georgia"/>
                <a:ea typeface="Georgia"/>
                <a:cs typeface="Georgia"/>
              </a:rPr>
              <a:t>If circumstances are exceptional</a:t>
            </a:r>
          </a:p>
        </p:txBody>
      </p:sp>
      <p:sp>
        <p:nvSpPr>
          <p:cNvPr id="14" name="Rectangle 13">
            <a:extLst>
              <a:ext uri="{FF2B5EF4-FFF2-40B4-BE49-F238E27FC236}">
                <a16:creationId xmlns:a16="http://schemas.microsoft.com/office/drawing/2014/main" id="{6FD22E01-BD8A-4FA5-8D91-A3E057412A94}"/>
              </a:ext>
            </a:extLst>
          </p:cNvPr>
          <p:cNvSpPr>
            <a:spLocks noGrp="1"/>
          </p:cNvSpPr>
          <p:nvPr/>
        </p:nvSpPr>
        <p:spPr>
          <a:xfrm>
            <a:off x="5391150" y="5029200"/>
            <a:ext cx="5715000" cy="552450"/>
          </a:xfrm>
          <a:prstGeom prst="rect">
            <a:avLst/>
          </a:prstGeom>
          <a:noFill/>
          <a:ln w="0">
            <a:noFill/>
            <a:prstDash val="solid"/>
          </a:ln>
        </p:spPr>
        <p:txBody>
          <a:bodyPr wrap="square" lIns="0" tIns="0" rIns="0" bIns="0" anchor="t">
            <a:normAutofit/>
          </a:bodyPr>
          <a:lstStyle/>
          <a:p>
            <a:pPr algn="l">
              <a:lnSpc>
                <a:spcPct val="105000"/>
              </a:lnSpc>
              <a:buNone/>
              <a:defRPr sz="1650" b="0" i="0">
                <a:solidFill>
                  <a:srgbClr val="E8D6AA"/>
                </a:solidFill>
                <a:latin typeface="Aptos"/>
                <a:ea typeface="Aptos"/>
                <a:cs typeface="Aptos"/>
              </a:defRPr>
            </a:pPr>
            <a:r>
              <a:rPr lang="en-US" sz="1650" b="0" i="0">
                <a:solidFill>
                  <a:srgbClr val="B9D5F0"/>
                </a:solidFill>
                <a:latin typeface="Aptos"/>
                <a:ea typeface="Aptos"/>
                <a:cs typeface="Aptos"/>
              </a:rPr>
              <a:t>Submit a written extension request. If granted, RC may still be limited to the original estimate.</a:t>
            </a:r>
          </a:p>
        </p:txBody>
      </p:sp>
      <p:sp>
        <p:nvSpPr>
          <p:cNvPr id="15" name="Straight Connector 14">
            <a:extLst>
              <a:ext uri="{FF2B5EF4-FFF2-40B4-BE49-F238E27FC236}">
                <a16:creationId xmlns:a16="http://schemas.microsoft.com/office/drawing/2014/main" id="{194AF0B2-F02E-492D-9AC4-12E3BE8834B8}"/>
              </a:ext>
            </a:extLst>
          </p:cNvPr>
          <p:cNvSpPr>
            <a:spLocks noGrp="1"/>
          </p:cNvSpPr>
          <p:nvPr/>
        </p:nvSpPr>
        <p:spPr>
          <a:xfrm>
            <a:off x="685800" y="5829300"/>
            <a:ext cx="10820400" cy="0"/>
          </a:xfrm>
          <a:prstGeom prst="line">
            <a:avLst/>
          </a:prstGeom>
          <a:noFill/>
          <a:ln w="19050">
            <a:solidFill>
              <a:srgbClr val="B9D5F0"/>
            </a:solidFill>
            <a:prstDash val="solid"/>
          </a:ln>
        </p:spPr>
        <p:txBody>
          <a:bodyPr/>
          <a:lstStyle/>
          <a:p>
            <a:endParaRPr lang="en-US"/>
          </a:p>
        </p:txBody>
      </p:sp>
      <p:sp>
        <p:nvSpPr>
          <p:cNvPr id="16" name="Rectangle 15">
            <a:extLst>
              <a:ext uri="{FF2B5EF4-FFF2-40B4-BE49-F238E27FC236}">
                <a16:creationId xmlns:a16="http://schemas.microsoft.com/office/drawing/2014/main" id="{59C57C98-0E85-469D-9B4C-B5CE9A3DB049}"/>
              </a:ext>
            </a:extLst>
          </p:cNvPr>
          <p:cNvSpPr>
            <a:spLocks noGrp="1"/>
          </p:cNvSpPr>
          <p:nvPr/>
        </p:nvSpPr>
        <p:spPr>
          <a:xfrm>
            <a:off x="685800" y="5981700"/>
            <a:ext cx="10820400" cy="590550"/>
          </a:xfrm>
          <a:prstGeom prst="rect">
            <a:avLst/>
          </a:prstGeom>
          <a:noFill/>
          <a:ln w="0">
            <a:noFill/>
            <a:prstDash val="solid"/>
          </a:ln>
        </p:spPr>
        <p:txBody>
          <a:bodyPr wrap="square" lIns="0" tIns="0" rIns="0" bIns="0" anchor="t">
            <a:normAutofit/>
          </a:bodyPr>
          <a:lstStyle/>
          <a:p>
            <a:pPr algn="ctr">
              <a:lnSpc>
                <a:spcPct val="105000"/>
              </a:lnSpc>
              <a:buNone/>
              <a:defRPr sz="1875" b="0" i="1">
                <a:solidFill>
                  <a:srgbClr val="FFFFFF"/>
                </a:solidFill>
                <a:latin typeface="Georgia"/>
                <a:ea typeface="Georgia"/>
                <a:cs typeface="Georgia"/>
              </a:defRPr>
            </a:pPr>
            <a:r>
              <a:rPr sz="1875" b="0" i="1">
                <a:solidFill>
                  <a:srgbClr val="FFFFFF"/>
                </a:solidFill>
                <a:latin typeface="Georgia"/>
                <a:ea typeface="Georgia"/>
                <a:cs typeface="Georgia"/>
              </a:rPr>
              <a:t>“The extension protects the timeline, but not cost overruns.”</a:t>
            </a:r>
          </a:p>
        </p:txBody>
      </p:sp>
      <p:sp>
        <p:nvSpPr>
          <p:cNvPr id="17" name="Rectangle 16">
            <a:extLst>
              <a:ext uri="{FF2B5EF4-FFF2-40B4-BE49-F238E27FC236}">
                <a16:creationId xmlns:a16="http://schemas.microsoft.com/office/drawing/2014/main" id="{9329EB26-7AD1-4313-ACB3-9ADBFD39AEA7}"/>
              </a:ext>
            </a:extLst>
          </p:cNvPr>
          <p:cNvSpPr>
            <a:spLocks noGrp="1"/>
          </p:cNvSpPr>
          <p:nvPr/>
        </p:nvSpPr>
        <p:spPr>
          <a:xfrm>
            <a:off x="685800" y="6534150"/>
            <a:ext cx="10820400" cy="171450"/>
          </a:xfrm>
          <a:prstGeom prst="rect">
            <a:avLst/>
          </a:prstGeom>
          <a:noFill/>
          <a:ln w="0">
            <a:noFill/>
            <a:prstDash val="solid"/>
          </a:ln>
        </p:spPr>
        <p:txBody>
          <a:bodyPr wrap="square" lIns="0" tIns="0" rIns="0" bIns="0" anchor="t">
            <a:noAutofit/>
          </a:bodyPr>
          <a:lstStyle/>
          <a:p>
            <a:pPr algn="ctr">
              <a:lnSpc>
                <a:spcPct val="105000"/>
              </a:lnSpc>
              <a:buNone/>
              <a:defRPr sz="975" b="0" i="0">
                <a:solidFill>
                  <a:srgbClr val="E8D6AA"/>
                </a:solidFill>
                <a:latin typeface="Aptos"/>
                <a:ea typeface="Aptos"/>
                <a:cs typeface="Aptos"/>
              </a:defRPr>
            </a:pPr>
            <a:r>
              <a:rPr lang="en-US" sz="975" b="0" i="0">
                <a:solidFill>
                  <a:srgbClr val="B9D5F0"/>
                </a:solidFill>
                <a:latin typeface="Aptos"/>
                <a:ea typeface="Aptos"/>
                <a:cs typeface="Aptos"/>
              </a:rPr>
              <a:t>Confirm requirements against the applicable policy and claims guidance.</a:t>
            </a:r>
          </a:p>
        </p:txBody>
      </p:sp>
    </p:spTree>
    <p:extLst>
      <p:ext uri="{BB962C8B-B14F-4D97-AF65-F5344CB8AC3E}">
        <p14:creationId xmlns:p14="http://schemas.microsoft.com/office/powerpoint/2010/main" val="4007815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5F9FD"/>
        </a:soli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33528CCB-3E4E-4AA1-83A8-44250858A5AE}"/>
              </a:ext>
            </a:extLst>
          </p:cNvPr>
          <p:cNvSpPr>
            <a:spLocks noGrp="1"/>
          </p:cNvSpPr>
          <p:nvPr/>
        </p:nvSpPr>
        <p:spPr>
          <a:xfrm>
            <a:off x="685800" y="323850"/>
            <a:ext cx="4762500" cy="228600"/>
          </a:xfrm>
          <a:prstGeom prst="rect">
            <a:avLst/>
          </a:prstGeom>
          <a:noFill/>
          <a:ln w="0">
            <a:noFill/>
            <a:prstDash val="solid"/>
          </a:ln>
        </p:spPr>
        <p:txBody>
          <a:bodyPr wrap="square" lIns="0" tIns="0" rIns="0" bIns="0" anchor="t">
            <a:noAutofit/>
          </a:bodyPr>
          <a:lstStyle/>
          <a:p>
            <a:pPr algn="l">
              <a:lnSpc>
                <a:spcPct val="105000"/>
              </a:lnSpc>
              <a:buNone/>
              <a:defRPr sz="1350" b="1" i="0">
                <a:solidFill>
                  <a:srgbClr val="6B1835"/>
                </a:solidFill>
                <a:latin typeface="Aptos"/>
                <a:ea typeface="Aptos"/>
                <a:cs typeface="Aptos"/>
              </a:defRPr>
            </a:pPr>
            <a:r>
              <a:rPr lang="en-US" sz="1350" b="1" i="0">
                <a:solidFill>
                  <a:srgbClr val="3F7FC8"/>
                </a:solidFill>
                <a:latin typeface="Aptos"/>
                <a:ea typeface="Aptos"/>
                <a:cs typeface="Aptos"/>
              </a:rPr>
              <a:t>WHY TIMELINES STALL</a:t>
            </a:r>
          </a:p>
        </p:txBody>
      </p:sp>
      <p:sp>
        <p:nvSpPr>
          <p:cNvPr id="2" name="Rectangle 1">
            <a:extLst>
              <a:ext uri="{FF2B5EF4-FFF2-40B4-BE49-F238E27FC236}">
                <a16:creationId xmlns:a16="http://schemas.microsoft.com/office/drawing/2014/main" id="{94C77881-ECAD-4F9A-B31A-442CF98FED83}"/>
              </a:ext>
            </a:extLst>
          </p:cNvPr>
          <p:cNvSpPr>
            <a:spLocks noGrp="1"/>
          </p:cNvSpPr>
          <p:nvPr/>
        </p:nvSpPr>
        <p:spPr>
          <a:xfrm>
            <a:off x="11125200" y="323850"/>
            <a:ext cx="381000" cy="228600"/>
          </a:xfrm>
          <a:prstGeom prst="rect">
            <a:avLst/>
          </a:prstGeom>
          <a:noFill/>
          <a:ln w="0">
            <a:noFill/>
            <a:prstDash val="solid"/>
          </a:ln>
        </p:spPr>
        <p:txBody>
          <a:bodyPr wrap="square" lIns="0" tIns="0" rIns="0" bIns="0" anchor="t">
            <a:noAutofit/>
          </a:bodyPr>
          <a:lstStyle/>
          <a:p>
            <a:pPr algn="r">
              <a:lnSpc>
                <a:spcPct val="105000"/>
              </a:lnSpc>
              <a:buNone/>
              <a:defRPr sz="1350" b="1" i="0">
                <a:solidFill>
                  <a:srgbClr val="8B7D72"/>
                </a:solidFill>
                <a:latin typeface="Aptos"/>
                <a:ea typeface="Aptos"/>
                <a:cs typeface="Aptos"/>
              </a:defRPr>
            </a:pPr>
            <a:r>
              <a:rPr lang="en-US" sz="1350" b="1" i="0">
                <a:solidFill>
                  <a:srgbClr val="66788A"/>
                </a:solidFill>
                <a:latin typeface="Aptos"/>
                <a:ea typeface="Aptos"/>
                <a:cs typeface="Aptos"/>
              </a:rPr>
              <a:t>09</a:t>
            </a:r>
          </a:p>
        </p:txBody>
      </p:sp>
      <p:sp>
        <p:nvSpPr>
          <p:cNvPr id="3" name="Straight Connector 2">
            <a:extLst>
              <a:ext uri="{FF2B5EF4-FFF2-40B4-BE49-F238E27FC236}">
                <a16:creationId xmlns:a16="http://schemas.microsoft.com/office/drawing/2014/main" id="{E3E92530-A28B-4FED-A142-DCA28CC83047}"/>
              </a:ext>
            </a:extLst>
          </p:cNvPr>
          <p:cNvSpPr>
            <a:spLocks noGrp="1"/>
          </p:cNvSpPr>
          <p:nvPr/>
        </p:nvSpPr>
        <p:spPr>
          <a:xfrm>
            <a:off x="685800" y="647700"/>
            <a:ext cx="10820400" cy="0"/>
          </a:xfrm>
          <a:prstGeom prst="line">
            <a:avLst/>
          </a:prstGeom>
          <a:noFill/>
          <a:ln w="19050">
            <a:solidFill>
              <a:srgbClr val="D87368"/>
            </a:solidFill>
            <a:prstDash val="solid"/>
          </a:ln>
        </p:spPr>
        <p:txBody>
          <a:bodyPr/>
          <a:lstStyle/>
          <a:p>
            <a:endParaRPr lang="en-US"/>
          </a:p>
        </p:txBody>
      </p:sp>
      <p:sp>
        <p:nvSpPr>
          <p:cNvPr id="4" name="Rectangle 3">
            <a:extLst>
              <a:ext uri="{FF2B5EF4-FFF2-40B4-BE49-F238E27FC236}">
                <a16:creationId xmlns:a16="http://schemas.microsoft.com/office/drawing/2014/main" id="{0E5730AD-A8DE-4FC6-9B12-FC953138ED49}"/>
              </a:ext>
            </a:extLst>
          </p:cNvPr>
          <p:cNvSpPr>
            <a:spLocks noGrp="1"/>
          </p:cNvSpPr>
          <p:nvPr/>
        </p:nvSpPr>
        <p:spPr>
          <a:xfrm>
            <a:off x="685800" y="838200"/>
            <a:ext cx="10820400" cy="1066800"/>
          </a:xfrm>
          <a:prstGeom prst="rect">
            <a:avLst/>
          </a:prstGeom>
          <a:noFill/>
          <a:ln w="0">
            <a:noFill/>
            <a:prstDash val="solid"/>
          </a:ln>
        </p:spPr>
        <p:txBody>
          <a:bodyPr wrap="square" lIns="0" tIns="0" rIns="0" bIns="0" anchor="t">
            <a:normAutofit/>
          </a:bodyPr>
          <a:lstStyle/>
          <a:p>
            <a:pPr algn="l">
              <a:lnSpc>
                <a:spcPct val="96000"/>
              </a:lnSpc>
              <a:buNone/>
              <a:defRPr sz="3600" b="1" i="0">
                <a:solidFill>
                  <a:srgbClr val="25211F"/>
                </a:solidFill>
                <a:latin typeface="Georgia"/>
                <a:ea typeface="Georgia"/>
                <a:cs typeface="Georgia"/>
              </a:defRPr>
            </a:pPr>
            <a:r>
              <a:rPr lang="en-US" sz="3600" b="1" i="0">
                <a:solidFill>
                  <a:srgbClr val="203548"/>
                </a:solidFill>
                <a:latin typeface="Georgia"/>
                <a:ea typeface="Georgia"/>
                <a:cs typeface="Georgia"/>
              </a:rPr>
              <a:t>Claims stall at six predictable handoffs</a:t>
            </a:r>
          </a:p>
        </p:txBody>
      </p:sp>
      <p:sp>
        <p:nvSpPr>
          <p:cNvPr id="5" name="Rectangle 4">
            <a:extLst>
              <a:ext uri="{FF2B5EF4-FFF2-40B4-BE49-F238E27FC236}">
                <a16:creationId xmlns:a16="http://schemas.microsoft.com/office/drawing/2014/main" id="{095BF739-AB86-4834-B78A-680AE6D165B1}"/>
              </a:ext>
            </a:extLst>
          </p:cNvPr>
          <p:cNvSpPr>
            <a:spLocks noGrp="1"/>
          </p:cNvSpPr>
          <p:nvPr/>
        </p:nvSpPr>
        <p:spPr>
          <a:xfrm>
            <a:off x="685800" y="2114550"/>
            <a:ext cx="457200" cy="285750"/>
          </a:xfrm>
          <a:prstGeom prst="rect">
            <a:avLst/>
          </a:prstGeom>
          <a:noFill/>
          <a:ln w="0">
            <a:noFill/>
            <a:prstDash val="solid"/>
          </a:ln>
        </p:spPr>
        <p:txBody>
          <a:bodyPr wrap="square" lIns="0" tIns="0" rIns="0" bIns="0" anchor="t">
            <a:noAutofit/>
          </a:bodyPr>
          <a:lstStyle/>
          <a:p>
            <a:pPr algn="l">
              <a:lnSpc>
                <a:spcPct val="105000"/>
              </a:lnSpc>
              <a:buNone/>
              <a:defRPr sz="1350" b="1" i="0">
                <a:solidFill>
                  <a:srgbClr val="C49A3A"/>
                </a:solidFill>
                <a:latin typeface="Aptos"/>
                <a:ea typeface="Aptos"/>
                <a:cs typeface="Aptos"/>
              </a:defRPr>
            </a:pPr>
            <a:r>
              <a:rPr lang="en-US" sz="1350" b="1" i="0">
                <a:solidFill>
                  <a:srgbClr val="D87368"/>
                </a:solidFill>
                <a:latin typeface="Aptos"/>
                <a:ea typeface="Aptos"/>
                <a:cs typeface="Aptos"/>
              </a:rPr>
              <a:t>01</a:t>
            </a:r>
          </a:p>
        </p:txBody>
      </p:sp>
      <p:sp>
        <p:nvSpPr>
          <p:cNvPr id="6" name="Straight Connector 5">
            <a:extLst>
              <a:ext uri="{FF2B5EF4-FFF2-40B4-BE49-F238E27FC236}">
                <a16:creationId xmlns:a16="http://schemas.microsoft.com/office/drawing/2014/main" id="{4EF57650-6CD0-47C8-AA3E-483741124AB8}"/>
              </a:ext>
            </a:extLst>
          </p:cNvPr>
          <p:cNvSpPr>
            <a:spLocks noGrp="1"/>
          </p:cNvSpPr>
          <p:nvPr/>
        </p:nvSpPr>
        <p:spPr>
          <a:xfrm>
            <a:off x="1219200" y="2247900"/>
            <a:ext cx="400050" cy="0"/>
          </a:xfrm>
          <a:prstGeom prst="line">
            <a:avLst/>
          </a:prstGeom>
          <a:noFill/>
          <a:ln w="28575">
            <a:solidFill>
              <a:srgbClr val="B9D5F0"/>
            </a:solidFill>
            <a:prstDash val="solid"/>
          </a:ln>
        </p:spPr>
        <p:txBody>
          <a:bodyPr/>
          <a:lstStyle/>
          <a:p>
            <a:endParaRPr lang="en-US"/>
          </a:p>
        </p:txBody>
      </p:sp>
      <p:sp>
        <p:nvSpPr>
          <p:cNvPr id="7" name="Rectangle 6">
            <a:extLst>
              <a:ext uri="{FF2B5EF4-FFF2-40B4-BE49-F238E27FC236}">
                <a16:creationId xmlns:a16="http://schemas.microsoft.com/office/drawing/2014/main" id="{75FD2FF7-7088-498B-9540-1FBAF12C0F0D}"/>
              </a:ext>
            </a:extLst>
          </p:cNvPr>
          <p:cNvSpPr>
            <a:spLocks noGrp="1"/>
          </p:cNvSpPr>
          <p:nvPr/>
        </p:nvSpPr>
        <p:spPr>
          <a:xfrm>
            <a:off x="1809750" y="2076450"/>
            <a:ext cx="3714750" cy="419100"/>
          </a:xfrm>
          <a:prstGeom prst="rect">
            <a:avLst/>
          </a:prstGeom>
          <a:noFill/>
          <a:ln w="0">
            <a:noFill/>
            <a:prstDash val="solid"/>
          </a:ln>
        </p:spPr>
        <p:txBody>
          <a:bodyPr wrap="square" lIns="0" tIns="0" rIns="0" bIns="0" anchor="t">
            <a:normAutofit/>
          </a:bodyPr>
          <a:lstStyle/>
          <a:p>
            <a:pPr algn="l">
              <a:lnSpc>
                <a:spcPct val="105000"/>
              </a:lnSpc>
              <a:buNone/>
              <a:defRPr sz="2100" b="1" i="0">
                <a:solidFill>
                  <a:srgbClr val="6B1835"/>
                </a:solidFill>
                <a:latin typeface="Georgia"/>
                <a:ea typeface="Georgia"/>
                <a:cs typeface="Georgia"/>
              </a:defRPr>
            </a:pPr>
            <a:r>
              <a:rPr lang="en-US" sz="2100" b="1" i="0">
                <a:solidFill>
                  <a:srgbClr val="3F7FC8"/>
                </a:solidFill>
                <a:latin typeface="Georgia"/>
                <a:ea typeface="Georgia"/>
                <a:cs typeface="Georgia"/>
              </a:rPr>
              <a:t>Delayed reporting</a:t>
            </a:r>
          </a:p>
        </p:txBody>
      </p:sp>
      <p:sp>
        <p:nvSpPr>
          <p:cNvPr id="8" name="Rectangle 7">
            <a:extLst>
              <a:ext uri="{FF2B5EF4-FFF2-40B4-BE49-F238E27FC236}">
                <a16:creationId xmlns:a16="http://schemas.microsoft.com/office/drawing/2014/main" id="{3EF95326-F1F7-4AF8-8AD8-AF74F3504463}"/>
              </a:ext>
            </a:extLst>
          </p:cNvPr>
          <p:cNvSpPr>
            <a:spLocks noGrp="1"/>
          </p:cNvSpPr>
          <p:nvPr/>
        </p:nvSpPr>
        <p:spPr>
          <a:xfrm>
            <a:off x="6134100" y="2114550"/>
            <a:ext cx="457200" cy="285750"/>
          </a:xfrm>
          <a:prstGeom prst="rect">
            <a:avLst/>
          </a:prstGeom>
          <a:noFill/>
          <a:ln w="0">
            <a:noFill/>
            <a:prstDash val="solid"/>
          </a:ln>
        </p:spPr>
        <p:txBody>
          <a:bodyPr wrap="square" lIns="0" tIns="0" rIns="0" bIns="0" anchor="t">
            <a:noAutofit/>
          </a:bodyPr>
          <a:lstStyle/>
          <a:p>
            <a:pPr algn="l">
              <a:lnSpc>
                <a:spcPct val="105000"/>
              </a:lnSpc>
              <a:buNone/>
              <a:defRPr sz="1350" b="1" i="0">
                <a:solidFill>
                  <a:srgbClr val="C49A3A"/>
                </a:solidFill>
                <a:latin typeface="Aptos"/>
                <a:ea typeface="Aptos"/>
                <a:cs typeface="Aptos"/>
              </a:defRPr>
            </a:pPr>
            <a:r>
              <a:rPr lang="en-US" sz="1350" b="1" i="0">
                <a:solidFill>
                  <a:srgbClr val="D87368"/>
                </a:solidFill>
                <a:latin typeface="Aptos"/>
                <a:ea typeface="Aptos"/>
                <a:cs typeface="Aptos"/>
              </a:rPr>
              <a:t>02</a:t>
            </a:r>
          </a:p>
        </p:txBody>
      </p:sp>
      <p:sp>
        <p:nvSpPr>
          <p:cNvPr id="9" name="Straight Connector 8">
            <a:extLst>
              <a:ext uri="{FF2B5EF4-FFF2-40B4-BE49-F238E27FC236}">
                <a16:creationId xmlns:a16="http://schemas.microsoft.com/office/drawing/2014/main" id="{DD53C024-137D-4DF1-BCA6-A56D079D15A4}"/>
              </a:ext>
            </a:extLst>
          </p:cNvPr>
          <p:cNvSpPr>
            <a:spLocks noGrp="1"/>
          </p:cNvSpPr>
          <p:nvPr/>
        </p:nvSpPr>
        <p:spPr>
          <a:xfrm>
            <a:off x="6667500" y="2247900"/>
            <a:ext cx="400050" cy="0"/>
          </a:xfrm>
          <a:prstGeom prst="line">
            <a:avLst/>
          </a:prstGeom>
          <a:noFill/>
          <a:ln w="28575">
            <a:solidFill>
              <a:srgbClr val="B9D5F0"/>
            </a:solidFill>
            <a:prstDash val="solid"/>
          </a:ln>
        </p:spPr>
        <p:txBody>
          <a:bodyPr/>
          <a:lstStyle/>
          <a:p>
            <a:endParaRPr lang="en-US"/>
          </a:p>
        </p:txBody>
      </p:sp>
      <p:sp>
        <p:nvSpPr>
          <p:cNvPr id="10" name="Rectangle 9">
            <a:extLst>
              <a:ext uri="{FF2B5EF4-FFF2-40B4-BE49-F238E27FC236}">
                <a16:creationId xmlns:a16="http://schemas.microsoft.com/office/drawing/2014/main" id="{3BFEC284-197A-422A-B534-3F4AA822C37F}"/>
              </a:ext>
            </a:extLst>
          </p:cNvPr>
          <p:cNvSpPr>
            <a:spLocks noGrp="1"/>
          </p:cNvSpPr>
          <p:nvPr/>
        </p:nvSpPr>
        <p:spPr>
          <a:xfrm>
            <a:off x="7258050" y="2076450"/>
            <a:ext cx="3714750" cy="419100"/>
          </a:xfrm>
          <a:prstGeom prst="rect">
            <a:avLst/>
          </a:prstGeom>
          <a:noFill/>
          <a:ln w="0">
            <a:noFill/>
            <a:prstDash val="solid"/>
          </a:ln>
        </p:spPr>
        <p:txBody>
          <a:bodyPr wrap="square" lIns="0" tIns="0" rIns="0" bIns="0" anchor="t">
            <a:normAutofit/>
          </a:bodyPr>
          <a:lstStyle/>
          <a:p>
            <a:pPr algn="l">
              <a:lnSpc>
                <a:spcPct val="105000"/>
              </a:lnSpc>
              <a:buNone/>
              <a:defRPr sz="2100" b="1" i="0">
                <a:solidFill>
                  <a:srgbClr val="6B1835"/>
                </a:solidFill>
                <a:latin typeface="Georgia"/>
                <a:ea typeface="Georgia"/>
                <a:cs typeface="Georgia"/>
              </a:defRPr>
            </a:pPr>
            <a:r>
              <a:rPr lang="en-US" sz="2100" b="1" i="0">
                <a:solidFill>
                  <a:srgbClr val="3F7FC8"/>
                </a:solidFill>
                <a:latin typeface="Georgia"/>
                <a:ea typeface="Georgia"/>
                <a:cs typeface="Georgia"/>
              </a:rPr>
              <a:t>Slow bid collection</a:t>
            </a:r>
          </a:p>
        </p:txBody>
      </p:sp>
      <p:sp>
        <p:nvSpPr>
          <p:cNvPr id="11" name="Rectangle 10">
            <a:extLst>
              <a:ext uri="{FF2B5EF4-FFF2-40B4-BE49-F238E27FC236}">
                <a16:creationId xmlns:a16="http://schemas.microsoft.com/office/drawing/2014/main" id="{A4F3A342-4FFF-4416-8B66-488E0819D841}"/>
              </a:ext>
            </a:extLst>
          </p:cNvPr>
          <p:cNvSpPr>
            <a:spLocks noGrp="1"/>
          </p:cNvSpPr>
          <p:nvPr/>
        </p:nvSpPr>
        <p:spPr>
          <a:xfrm>
            <a:off x="685800" y="3124200"/>
            <a:ext cx="457200" cy="285750"/>
          </a:xfrm>
          <a:prstGeom prst="rect">
            <a:avLst/>
          </a:prstGeom>
          <a:noFill/>
          <a:ln w="0">
            <a:noFill/>
            <a:prstDash val="solid"/>
          </a:ln>
        </p:spPr>
        <p:txBody>
          <a:bodyPr wrap="square" lIns="0" tIns="0" rIns="0" bIns="0" anchor="t">
            <a:noAutofit/>
          </a:bodyPr>
          <a:lstStyle/>
          <a:p>
            <a:pPr algn="l">
              <a:lnSpc>
                <a:spcPct val="105000"/>
              </a:lnSpc>
              <a:buNone/>
              <a:defRPr sz="1350" b="1" i="0">
                <a:solidFill>
                  <a:srgbClr val="C49A3A"/>
                </a:solidFill>
                <a:latin typeface="Aptos"/>
                <a:ea typeface="Aptos"/>
                <a:cs typeface="Aptos"/>
              </a:defRPr>
            </a:pPr>
            <a:r>
              <a:rPr lang="en-US" sz="1350" b="1" i="0">
                <a:solidFill>
                  <a:srgbClr val="D87368"/>
                </a:solidFill>
                <a:latin typeface="Aptos"/>
                <a:ea typeface="Aptos"/>
                <a:cs typeface="Aptos"/>
              </a:rPr>
              <a:t>03</a:t>
            </a:r>
          </a:p>
        </p:txBody>
      </p:sp>
      <p:sp>
        <p:nvSpPr>
          <p:cNvPr id="12" name="Straight Connector 11">
            <a:extLst>
              <a:ext uri="{FF2B5EF4-FFF2-40B4-BE49-F238E27FC236}">
                <a16:creationId xmlns:a16="http://schemas.microsoft.com/office/drawing/2014/main" id="{02654C8B-DBE4-4FC9-AE45-09ED81407A8C}"/>
              </a:ext>
            </a:extLst>
          </p:cNvPr>
          <p:cNvSpPr>
            <a:spLocks noGrp="1"/>
          </p:cNvSpPr>
          <p:nvPr/>
        </p:nvSpPr>
        <p:spPr>
          <a:xfrm>
            <a:off x="1219200" y="3257550"/>
            <a:ext cx="400050" cy="0"/>
          </a:xfrm>
          <a:prstGeom prst="line">
            <a:avLst/>
          </a:prstGeom>
          <a:noFill/>
          <a:ln w="28575">
            <a:solidFill>
              <a:srgbClr val="B9D5F0"/>
            </a:solidFill>
            <a:prstDash val="solid"/>
          </a:ln>
        </p:spPr>
        <p:txBody>
          <a:bodyPr/>
          <a:lstStyle/>
          <a:p>
            <a:endParaRPr lang="en-US"/>
          </a:p>
        </p:txBody>
      </p:sp>
      <p:sp>
        <p:nvSpPr>
          <p:cNvPr id="13" name="Rectangle 12">
            <a:extLst>
              <a:ext uri="{FF2B5EF4-FFF2-40B4-BE49-F238E27FC236}">
                <a16:creationId xmlns:a16="http://schemas.microsoft.com/office/drawing/2014/main" id="{A1F69A3C-2F90-41DE-81E5-BC08D5616BDB}"/>
              </a:ext>
            </a:extLst>
          </p:cNvPr>
          <p:cNvSpPr>
            <a:spLocks noGrp="1"/>
          </p:cNvSpPr>
          <p:nvPr/>
        </p:nvSpPr>
        <p:spPr>
          <a:xfrm>
            <a:off x="1809750" y="3086100"/>
            <a:ext cx="3714750" cy="419100"/>
          </a:xfrm>
          <a:prstGeom prst="rect">
            <a:avLst/>
          </a:prstGeom>
          <a:noFill/>
          <a:ln w="0">
            <a:noFill/>
            <a:prstDash val="solid"/>
          </a:ln>
        </p:spPr>
        <p:txBody>
          <a:bodyPr wrap="square" lIns="0" tIns="0" rIns="0" bIns="0" anchor="t">
            <a:normAutofit/>
          </a:bodyPr>
          <a:lstStyle/>
          <a:p>
            <a:pPr algn="l">
              <a:lnSpc>
                <a:spcPct val="105000"/>
              </a:lnSpc>
              <a:buNone/>
              <a:defRPr sz="2100" b="1" i="0">
                <a:solidFill>
                  <a:srgbClr val="6B1835"/>
                </a:solidFill>
                <a:latin typeface="Georgia"/>
                <a:ea typeface="Georgia"/>
                <a:cs typeface="Georgia"/>
              </a:defRPr>
            </a:pPr>
            <a:r>
              <a:rPr lang="en-US" sz="2100" b="1" i="0">
                <a:solidFill>
                  <a:srgbClr val="3F7FC8"/>
                </a:solidFill>
                <a:latin typeface="Georgia"/>
                <a:ea typeface="Georgia"/>
                <a:cs typeface="Georgia"/>
              </a:rPr>
              <a:t>Contractor availability</a:t>
            </a:r>
          </a:p>
        </p:txBody>
      </p:sp>
      <p:sp>
        <p:nvSpPr>
          <p:cNvPr id="14" name="Rectangle 13">
            <a:extLst>
              <a:ext uri="{FF2B5EF4-FFF2-40B4-BE49-F238E27FC236}">
                <a16:creationId xmlns:a16="http://schemas.microsoft.com/office/drawing/2014/main" id="{A4D07983-FD4C-472A-882B-87CB03413DC6}"/>
              </a:ext>
            </a:extLst>
          </p:cNvPr>
          <p:cNvSpPr>
            <a:spLocks noGrp="1"/>
          </p:cNvSpPr>
          <p:nvPr/>
        </p:nvSpPr>
        <p:spPr>
          <a:xfrm>
            <a:off x="6134100" y="3124200"/>
            <a:ext cx="457200" cy="285750"/>
          </a:xfrm>
          <a:prstGeom prst="rect">
            <a:avLst/>
          </a:prstGeom>
          <a:noFill/>
          <a:ln w="0">
            <a:noFill/>
            <a:prstDash val="solid"/>
          </a:ln>
        </p:spPr>
        <p:txBody>
          <a:bodyPr wrap="square" lIns="0" tIns="0" rIns="0" bIns="0" anchor="t">
            <a:noAutofit/>
          </a:bodyPr>
          <a:lstStyle/>
          <a:p>
            <a:pPr algn="l">
              <a:lnSpc>
                <a:spcPct val="105000"/>
              </a:lnSpc>
              <a:buNone/>
              <a:defRPr sz="1350" b="1" i="0">
                <a:solidFill>
                  <a:srgbClr val="C49A3A"/>
                </a:solidFill>
                <a:latin typeface="Aptos"/>
                <a:ea typeface="Aptos"/>
                <a:cs typeface="Aptos"/>
              </a:defRPr>
            </a:pPr>
            <a:r>
              <a:rPr lang="en-US" sz="1350" b="1" i="0">
                <a:solidFill>
                  <a:srgbClr val="D87368"/>
                </a:solidFill>
                <a:latin typeface="Aptos"/>
                <a:ea typeface="Aptos"/>
                <a:cs typeface="Aptos"/>
              </a:rPr>
              <a:t>04</a:t>
            </a:r>
          </a:p>
        </p:txBody>
      </p:sp>
      <p:sp>
        <p:nvSpPr>
          <p:cNvPr id="15" name="Straight Connector 14">
            <a:extLst>
              <a:ext uri="{FF2B5EF4-FFF2-40B4-BE49-F238E27FC236}">
                <a16:creationId xmlns:a16="http://schemas.microsoft.com/office/drawing/2014/main" id="{A6B2F431-83DA-4935-83D3-64E237E4E549}"/>
              </a:ext>
            </a:extLst>
          </p:cNvPr>
          <p:cNvSpPr>
            <a:spLocks noGrp="1"/>
          </p:cNvSpPr>
          <p:nvPr/>
        </p:nvSpPr>
        <p:spPr>
          <a:xfrm>
            <a:off x="6667500" y="3257550"/>
            <a:ext cx="400050" cy="0"/>
          </a:xfrm>
          <a:prstGeom prst="line">
            <a:avLst/>
          </a:prstGeom>
          <a:noFill/>
          <a:ln w="28575">
            <a:solidFill>
              <a:srgbClr val="B9D5F0"/>
            </a:solidFill>
            <a:prstDash val="solid"/>
          </a:ln>
        </p:spPr>
        <p:txBody>
          <a:bodyPr/>
          <a:lstStyle/>
          <a:p>
            <a:endParaRPr lang="en-US"/>
          </a:p>
        </p:txBody>
      </p:sp>
      <p:sp>
        <p:nvSpPr>
          <p:cNvPr id="16" name="Rectangle 15">
            <a:extLst>
              <a:ext uri="{FF2B5EF4-FFF2-40B4-BE49-F238E27FC236}">
                <a16:creationId xmlns:a16="http://schemas.microsoft.com/office/drawing/2014/main" id="{E4CA43C2-57D8-41B7-BC58-F3C9515508AF}"/>
              </a:ext>
            </a:extLst>
          </p:cNvPr>
          <p:cNvSpPr>
            <a:spLocks noGrp="1"/>
          </p:cNvSpPr>
          <p:nvPr/>
        </p:nvSpPr>
        <p:spPr>
          <a:xfrm>
            <a:off x="7258050" y="3086099"/>
            <a:ext cx="4057650" cy="552443"/>
          </a:xfrm>
          <a:prstGeom prst="rect">
            <a:avLst/>
          </a:prstGeom>
          <a:noFill/>
          <a:ln w="0">
            <a:noFill/>
            <a:prstDash val="solid"/>
          </a:ln>
        </p:spPr>
        <p:txBody>
          <a:bodyPr wrap="square" lIns="0" tIns="0" rIns="0" bIns="0" anchor="t">
            <a:normAutofit fontScale="92500"/>
          </a:bodyPr>
          <a:lstStyle/>
          <a:p>
            <a:pPr algn="l">
              <a:lnSpc>
                <a:spcPct val="105000"/>
              </a:lnSpc>
              <a:buNone/>
              <a:defRPr sz="2100" b="1" i="0">
                <a:solidFill>
                  <a:srgbClr val="6B1835"/>
                </a:solidFill>
                <a:latin typeface="Georgia"/>
                <a:ea typeface="Georgia"/>
                <a:cs typeface="Georgia"/>
              </a:defRPr>
            </a:pPr>
            <a:r>
              <a:rPr lang="en-US" sz="2100" b="1" i="0">
                <a:solidFill>
                  <a:srgbClr val="3F7FC8"/>
                </a:solidFill>
                <a:latin typeface="Georgia"/>
                <a:ea typeface="Georgia"/>
                <a:cs typeface="Georgia"/>
              </a:rPr>
              <a:t>Scope or Cause disagreements</a:t>
            </a:r>
          </a:p>
        </p:txBody>
      </p:sp>
      <p:sp>
        <p:nvSpPr>
          <p:cNvPr id="17" name="Rectangle 16">
            <a:extLst>
              <a:ext uri="{FF2B5EF4-FFF2-40B4-BE49-F238E27FC236}">
                <a16:creationId xmlns:a16="http://schemas.microsoft.com/office/drawing/2014/main" id="{1CD16773-E972-406D-816E-57F4F417C59D}"/>
              </a:ext>
            </a:extLst>
          </p:cNvPr>
          <p:cNvSpPr>
            <a:spLocks noGrp="1"/>
          </p:cNvSpPr>
          <p:nvPr/>
        </p:nvSpPr>
        <p:spPr>
          <a:xfrm>
            <a:off x="685800" y="4133850"/>
            <a:ext cx="457200" cy="285750"/>
          </a:xfrm>
          <a:prstGeom prst="rect">
            <a:avLst/>
          </a:prstGeom>
          <a:noFill/>
          <a:ln w="0">
            <a:noFill/>
            <a:prstDash val="solid"/>
          </a:ln>
        </p:spPr>
        <p:txBody>
          <a:bodyPr wrap="square" lIns="0" tIns="0" rIns="0" bIns="0" anchor="t">
            <a:noAutofit/>
          </a:bodyPr>
          <a:lstStyle/>
          <a:p>
            <a:pPr algn="l">
              <a:lnSpc>
                <a:spcPct val="105000"/>
              </a:lnSpc>
              <a:buNone/>
              <a:defRPr sz="1350" b="1" i="0">
                <a:solidFill>
                  <a:srgbClr val="C49A3A"/>
                </a:solidFill>
                <a:latin typeface="Aptos"/>
                <a:ea typeface="Aptos"/>
                <a:cs typeface="Aptos"/>
              </a:defRPr>
            </a:pPr>
            <a:r>
              <a:rPr lang="en-US" sz="1350" b="1" i="0">
                <a:solidFill>
                  <a:srgbClr val="D87368"/>
                </a:solidFill>
                <a:latin typeface="Aptos"/>
                <a:ea typeface="Aptos"/>
                <a:cs typeface="Aptos"/>
              </a:rPr>
              <a:t>05</a:t>
            </a:r>
          </a:p>
        </p:txBody>
      </p:sp>
      <p:sp>
        <p:nvSpPr>
          <p:cNvPr id="18" name="Straight Connector 17">
            <a:extLst>
              <a:ext uri="{FF2B5EF4-FFF2-40B4-BE49-F238E27FC236}">
                <a16:creationId xmlns:a16="http://schemas.microsoft.com/office/drawing/2014/main" id="{02AC9F56-E0DD-49DD-A860-883F9C4C2BFE}"/>
              </a:ext>
            </a:extLst>
          </p:cNvPr>
          <p:cNvSpPr>
            <a:spLocks noGrp="1"/>
          </p:cNvSpPr>
          <p:nvPr/>
        </p:nvSpPr>
        <p:spPr>
          <a:xfrm>
            <a:off x="1219200" y="4267200"/>
            <a:ext cx="400050" cy="0"/>
          </a:xfrm>
          <a:prstGeom prst="line">
            <a:avLst/>
          </a:prstGeom>
          <a:noFill/>
          <a:ln w="28575">
            <a:solidFill>
              <a:srgbClr val="B9D5F0"/>
            </a:solidFill>
            <a:prstDash val="solid"/>
          </a:ln>
        </p:spPr>
        <p:txBody>
          <a:bodyPr/>
          <a:lstStyle/>
          <a:p>
            <a:endParaRPr lang="en-US"/>
          </a:p>
        </p:txBody>
      </p:sp>
      <p:sp>
        <p:nvSpPr>
          <p:cNvPr id="19" name="Rectangle 18">
            <a:extLst>
              <a:ext uri="{FF2B5EF4-FFF2-40B4-BE49-F238E27FC236}">
                <a16:creationId xmlns:a16="http://schemas.microsoft.com/office/drawing/2014/main" id="{5F0C587D-D70B-4E90-8DA7-6DB986E6F59A}"/>
              </a:ext>
            </a:extLst>
          </p:cNvPr>
          <p:cNvSpPr>
            <a:spLocks noGrp="1"/>
          </p:cNvSpPr>
          <p:nvPr/>
        </p:nvSpPr>
        <p:spPr>
          <a:xfrm>
            <a:off x="1809750" y="4095750"/>
            <a:ext cx="3714750" cy="419100"/>
          </a:xfrm>
          <a:prstGeom prst="rect">
            <a:avLst/>
          </a:prstGeom>
          <a:noFill/>
          <a:ln w="0">
            <a:noFill/>
            <a:prstDash val="solid"/>
          </a:ln>
        </p:spPr>
        <p:txBody>
          <a:bodyPr wrap="square" lIns="0" tIns="0" rIns="0" bIns="0" anchor="t">
            <a:normAutofit/>
          </a:bodyPr>
          <a:lstStyle/>
          <a:p>
            <a:pPr algn="l">
              <a:lnSpc>
                <a:spcPct val="105000"/>
              </a:lnSpc>
              <a:buNone/>
              <a:defRPr sz="2100" b="1" i="0">
                <a:solidFill>
                  <a:srgbClr val="6B1835"/>
                </a:solidFill>
                <a:latin typeface="Georgia"/>
                <a:ea typeface="Georgia"/>
                <a:cs typeface="Georgia"/>
              </a:defRPr>
            </a:pPr>
            <a:r>
              <a:rPr lang="en-US" sz="2100" b="1" i="0">
                <a:solidFill>
                  <a:srgbClr val="3F7FC8"/>
                </a:solidFill>
                <a:latin typeface="Georgia"/>
                <a:ea typeface="Georgia"/>
                <a:cs typeface="Georgia"/>
              </a:rPr>
              <a:t>Weather delays</a:t>
            </a:r>
          </a:p>
        </p:txBody>
      </p:sp>
      <p:sp>
        <p:nvSpPr>
          <p:cNvPr id="20" name="Rectangle 19">
            <a:extLst>
              <a:ext uri="{FF2B5EF4-FFF2-40B4-BE49-F238E27FC236}">
                <a16:creationId xmlns:a16="http://schemas.microsoft.com/office/drawing/2014/main" id="{9D56EF69-4492-47E9-BE0C-EAB70D1BBE67}"/>
              </a:ext>
            </a:extLst>
          </p:cNvPr>
          <p:cNvSpPr>
            <a:spLocks noGrp="1"/>
          </p:cNvSpPr>
          <p:nvPr/>
        </p:nvSpPr>
        <p:spPr>
          <a:xfrm>
            <a:off x="6134100" y="4133850"/>
            <a:ext cx="457200" cy="285750"/>
          </a:xfrm>
          <a:prstGeom prst="rect">
            <a:avLst/>
          </a:prstGeom>
          <a:noFill/>
          <a:ln w="0">
            <a:noFill/>
            <a:prstDash val="solid"/>
          </a:ln>
        </p:spPr>
        <p:txBody>
          <a:bodyPr wrap="square" lIns="0" tIns="0" rIns="0" bIns="0" anchor="t">
            <a:noAutofit/>
          </a:bodyPr>
          <a:lstStyle/>
          <a:p>
            <a:pPr algn="l">
              <a:lnSpc>
                <a:spcPct val="105000"/>
              </a:lnSpc>
              <a:buNone/>
              <a:defRPr sz="1350" b="1" i="0">
                <a:solidFill>
                  <a:srgbClr val="C49A3A"/>
                </a:solidFill>
                <a:latin typeface="Aptos"/>
                <a:ea typeface="Aptos"/>
                <a:cs typeface="Aptos"/>
              </a:defRPr>
            </a:pPr>
            <a:r>
              <a:rPr lang="en-US" sz="1350" b="1" i="0">
                <a:solidFill>
                  <a:srgbClr val="D87368"/>
                </a:solidFill>
                <a:latin typeface="Aptos"/>
                <a:ea typeface="Aptos"/>
                <a:cs typeface="Aptos"/>
              </a:rPr>
              <a:t>06</a:t>
            </a:r>
          </a:p>
        </p:txBody>
      </p:sp>
      <p:sp>
        <p:nvSpPr>
          <p:cNvPr id="21" name="Straight Connector 20">
            <a:extLst>
              <a:ext uri="{FF2B5EF4-FFF2-40B4-BE49-F238E27FC236}">
                <a16:creationId xmlns:a16="http://schemas.microsoft.com/office/drawing/2014/main" id="{3319A0CA-0CDF-467B-874C-45BE6C7D8719}"/>
              </a:ext>
            </a:extLst>
          </p:cNvPr>
          <p:cNvSpPr>
            <a:spLocks noGrp="1"/>
          </p:cNvSpPr>
          <p:nvPr/>
        </p:nvSpPr>
        <p:spPr>
          <a:xfrm>
            <a:off x="6667500" y="4267200"/>
            <a:ext cx="400050" cy="0"/>
          </a:xfrm>
          <a:prstGeom prst="line">
            <a:avLst/>
          </a:prstGeom>
          <a:noFill/>
          <a:ln w="28575">
            <a:solidFill>
              <a:srgbClr val="B9D5F0"/>
            </a:solidFill>
            <a:prstDash val="solid"/>
          </a:ln>
        </p:spPr>
        <p:txBody>
          <a:bodyPr/>
          <a:lstStyle/>
          <a:p>
            <a:endParaRPr lang="en-US"/>
          </a:p>
        </p:txBody>
      </p:sp>
      <p:sp>
        <p:nvSpPr>
          <p:cNvPr id="22" name="Rectangle 21">
            <a:extLst>
              <a:ext uri="{FF2B5EF4-FFF2-40B4-BE49-F238E27FC236}">
                <a16:creationId xmlns:a16="http://schemas.microsoft.com/office/drawing/2014/main" id="{1D419D75-7F4A-4FDE-8BE5-CFF0BB1E85E3}"/>
              </a:ext>
            </a:extLst>
          </p:cNvPr>
          <p:cNvSpPr>
            <a:spLocks noGrp="1"/>
          </p:cNvSpPr>
          <p:nvPr/>
        </p:nvSpPr>
        <p:spPr>
          <a:xfrm>
            <a:off x="7258050" y="4095750"/>
            <a:ext cx="3714750" cy="419100"/>
          </a:xfrm>
          <a:prstGeom prst="rect">
            <a:avLst/>
          </a:prstGeom>
          <a:noFill/>
          <a:ln w="0">
            <a:noFill/>
            <a:prstDash val="solid"/>
          </a:ln>
        </p:spPr>
        <p:txBody>
          <a:bodyPr wrap="square" lIns="0" tIns="0" rIns="0" bIns="0" anchor="t">
            <a:normAutofit/>
          </a:bodyPr>
          <a:lstStyle/>
          <a:p>
            <a:pPr algn="l">
              <a:lnSpc>
                <a:spcPct val="105000"/>
              </a:lnSpc>
              <a:buNone/>
              <a:defRPr sz="2100" b="1" i="0">
                <a:solidFill>
                  <a:srgbClr val="6B1835"/>
                </a:solidFill>
                <a:latin typeface="Georgia"/>
                <a:ea typeface="Georgia"/>
                <a:cs typeface="Georgia"/>
              </a:defRPr>
            </a:pPr>
            <a:r>
              <a:rPr lang="en-US" sz="2100" b="1" i="0">
                <a:solidFill>
                  <a:srgbClr val="3F7FC8"/>
                </a:solidFill>
                <a:latin typeface="Georgia"/>
                <a:ea typeface="Georgia"/>
                <a:cs typeface="Georgia"/>
              </a:rPr>
              <a:t>Decision bottlenecks</a:t>
            </a:r>
          </a:p>
        </p:txBody>
      </p:sp>
      <p:sp>
        <p:nvSpPr>
          <p:cNvPr id="23" name="Rectangle 22">
            <a:extLst>
              <a:ext uri="{FF2B5EF4-FFF2-40B4-BE49-F238E27FC236}">
                <a16:creationId xmlns:a16="http://schemas.microsoft.com/office/drawing/2014/main" id="{BAD5E65B-56D1-4359-B075-C2D44BF30A2C}"/>
              </a:ext>
            </a:extLst>
          </p:cNvPr>
          <p:cNvSpPr>
            <a:spLocks noGrp="1"/>
          </p:cNvSpPr>
          <p:nvPr/>
        </p:nvSpPr>
        <p:spPr>
          <a:xfrm>
            <a:off x="685800" y="5238750"/>
            <a:ext cx="10820400" cy="685800"/>
          </a:xfrm>
          <a:prstGeom prst="rect">
            <a:avLst/>
          </a:prstGeom>
          <a:solidFill>
            <a:srgbClr val="3F7FC8"/>
          </a:solidFill>
          <a:ln w="0">
            <a:solidFill>
              <a:srgbClr val="6B1835"/>
            </a:solidFill>
            <a:prstDash val="solid"/>
          </a:ln>
        </p:spPr>
        <p:txBody>
          <a:bodyPr/>
          <a:lstStyle/>
          <a:p>
            <a:endParaRPr lang="en-US"/>
          </a:p>
        </p:txBody>
      </p:sp>
      <p:sp>
        <p:nvSpPr>
          <p:cNvPr id="24" name="Rectangle 23">
            <a:extLst>
              <a:ext uri="{FF2B5EF4-FFF2-40B4-BE49-F238E27FC236}">
                <a16:creationId xmlns:a16="http://schemas.microsoft.com/office/drawing/2014/main" id="{B3D5AF9A-DE54-4790-A69C-90B4E5FC14A7}"/>
              </a:ext>
            </a:extLst>
          </p:cNvPr>
          <p:cNvSpPr>
            <a:spLocks noGrp="1"/>
          </p:cNvSpPr>
          <p:nvPr/>
        </p:nvSpPr>
        <p:spPr>
          <a:xfrm>
            <a:off x="876300" y="5410200"/>
            <a:ext cx="10439400" cy="342900"/>
          </a:xfrm>
          <a:prstGeom prst="rect">
            <a:avLst/>
          </a:prstGeom>
          <a:noFill/>
          <a:ln w="0">
            <a:noFill/>
            <a:prstDash val="solid"/>
          </a:ln>
        </p:spPr>
        <p:txBody>
          <a:bodyPr wrap="square" lIns="0" tIns="0" rIns="0" bIns="0" anchor="t">
            <a:noAutofit/>
          </a:bodyPr>
          <a:lstStyle/>
          <a:p>
            <a:pPr algn="ctr">
              <a:lnSpc>
                <a:spcPct val="105000"/>
              </a:lnSpc>
              <a:buNone/>
              <a:defRPr sz="2025" b="1" i="0">
                <a:solidFill>
                  <a:srgbClr val="FFFFFF"/>
                </a:solidFill>
                <a:latin typeface="Aptos"/>
                <a:ea typeface="Aptos"/>
                <a:cs typeface="Aptos"/>
              </a:defRPr>
            </a:pPr>
            <a:r>
              <a:rPr sz="2025" b="1" i="0">
                <a:solidFill>
                  <a:srgbClr val="FFFFFF"/>
                </a:solidFill>
                <a:latin typeface="Aptos"/>
                <a:ea typeface="Aptos"/>
                <a:cs typeface="Aptos"/>
              </a:rPr>
              <a:t>MOST DELAYS ARE PREVENTABLE WITH EARLY ACTION.</a:t>
            </a:r>
          </a:p>
        </p:txBody>
      </p:sp>
    </p:spTree>
    <p:extLst>
      <p:ext uri="{BB962C8B-B14F-4D97-AF65-F5344CB8AC3E}">
        <p14:creationId xmlns:p14="http://schemas.microsoft.com/office/powerpoint/2010/main" val="18072996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5F9FD"/>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69F085DC-2508-47C0-B5BD-FF4D31BE9B4D}"/>
              </a:ext>
            </a:extLst>
          </p:cNvPr>
          <p:cNvSpPr>
            <a:spLocks noGrp="1"/>
          </p:cNvSpPr>
          <p:nvPr/>
        </p:nvSpPr>
        <p:spPr>
          <a:xfrm>
            <a:off x="685800" y="323850"/>
            <a:ext cx="4762500" cy="228600"/>
          </a:xfrm>
          <a:prstGeom prst="rect">
            <a:avLst/>
          </a:prstGeom>
          <a:noFill/>
          <a:ln w="0">
            <a:noFill/>
            <a:prstDash val="solid"/>
          </a:ln>
        </p:spPr>
        <p:txBody>
          <a:bodyPr wrap="square" lIns="0" tIns="0" rIns="0" bIns="0" anchor="t">
            <a:noAutofit/>
          </a:bodyPr>
          <a:lstStyle/>
          <a:p>
            <a:pPr algn="l">
              <a:lnSpc>
                <a:spcPct val="105000"/>
              </a:lnSpc>
              <a:buNone/>
              <a:defRPr sz="1350" b="1" i="0">
                <a:solidFill>
                  <a:srgbClr val="6B1835"/>
                </a:solidFill>
                <a:latin typeface="Aptos"/>
                <a:ea typeface="Aptos"/>
                <a:cs typeface="Aptos"/>
              </a:defRPr>
            </a:pPr>
            <a:r>
              <a:rPr lang="en-US" sz="1350" b="1" i="0">
                <a:solidFill>
                  <a:srgbClr val="3F7FC8"/>
                </a:solidFill>
                <a:latin typeface="Aptos"/>
                <a:ea typeface="Aptos"/>
                <a:cs typeface="Aptos"/>
              </a:rPr>
              <a:t>WHEN WE NEED AN EXPERT OPINION</a:t>
            </a:r>
          </a:p>
        </p:txBody>
      </p:sp>
      <p:sp>
        <p:nvSpPr>
          <p:cNvPr id="2" name="Rectangle 1">
            <a:extLst>
              <a:ext uri="{FF2B5EF4-FFF2-40B4-BE49-F238E27FC236}">
                <a16:creationId xmlns:a16="http://schemas.microsoft.com/office/drawing/2014/main" id="{EDD9CA75-9150-4F34-A3BD-ACA75963B47E}"/>
              </a:ext>
            </a:extLst>
          </p:cNvPr>
          <p:cNvSpPr>
            <a:spLocks noGrp="1"/>
          </p:cNvSpPr>
          <p:nvPr/>
        </p:nvSpPr>
        <p:spPr>
          <a:xfrm>
            <a:off x="11125200" y="323850"/>
            <a:ext cx="381000" cy="228600"/>
          </a:xfrm>
          <a:prstGeom prst="rect">
            <a:avLst/>
          </a:prstGeom>
          <a:noFill/>
          <a:ln w="0">
            <a:noFill/>
            <a:prstDash val="solid"/>
          </a:ln>
        </p:spPr>
        <p:txBody>
          <a:bodyPr wrap="square" lIns="0" tIns="0" rIns="0" bIns="0" anchor="t">
            <a:noAutofit/>
          </a:bodyPr>
          <a:lstStyle/>
          <a:p>
            <a:pPr algn="r">
              <a:lnSpc>
                <a:spcPct val="105000"/>
              </a:lnSpc>
              <a:buNone/>
              <a:defRPr sz="1350" b="1" i="0">
                <a:solidFill>
                  <a:srgbClr val="8B7D72"/>
                </a:solidFill>
                <a:latin typeface="Aptos"/>
                <a:ea typeface="Aptos"/>
                <a:cs typeface="Aptos"/>
              </a:defRPr>
            </a:pPr>
            <a:r>
              <a:rPr lang="en-US" sz="1350" b="1" i="0">
                <a:solidFill>
                  <a:srgbClr val="66788A"/>
                </a:solidFill>
                <a:latin typeface="Aptos"/>
                <a:ea typeface="Aptos"/>
                <a:cs typeface="Aptos"/>
              </a:rPr>
              <a:t>10</a:t>
            </a:r>
          </a:p>
        </p:txBody>
      </p:sp>
      <p:sp>
        <p:nvSpPr>
          <p:cNvPr id="3" name="Straight Connector 2">
            <a:extLst>
              <a:ext uri="{FF2B5EF4-FFF2-40B4-BE49-F238E27FC236}">
                <a16:creationId xmlns:a16="http://schemas.microsoft.com/office/drawing/2014/main" id="{8DAACCAB-CC0E-4EFB-B74D-41AE72D6CE36}"/>
              </a:ext>
            </a:extLst>
          </p:cNvPr>
          <p:cNvSpPr>
            <a:spLocks noGrp="1"/>
          </p:cNvSpPr>
          <p:nvPr/>
        </p:nvSpPr>
        <p:spPr>
          <a:xfrm>
            <a:off x="685800" y="647700"/>
            <a:ext cx="10820400" cy="0"/>
          </a:xfrm>
          <a:prstGeom prst="line">
            <a:avLst/>
          </a:prstGeom>
          <a:noFill/>
          <a:ln w="19050">
            <a:solidFill>
              <a:srgbClr val="D87368"/>
            </a:solidFill>
            <a:prstDash val="solid"/>
          </a:ln>
        </p:spPr>
        <p:txBody>
          <a:bodyPr/>
          <a:lstStyle/>
          <a:p>
            <a:endParaRPr lang="en-US"/>
          </a:p>
        </p:txBody>
      </p:sp>
      <p:sp>
        <p:nvSpPr>
          <p:cNvPr id="4" name="Rectangle 3">
            <a:extLst>
              <a:ext uri="{FF2B5EF4-FFF2-40B4-BE49-F238E27FC236}">
                <a16:creationId xmlns:a16="http://schemas.microsoft.com/office/drawing/2014/main" id="{8C3BAE14-7172-408B-AFAB-C4224F66AEDA}"/>
              </a:ext>
            </a:extLst>
          </p:cNvPr>
          <p:cNvSpPr>
            <a:spLocks noGrp="1"/>
          </p:cNvSpPr>
          <p:nvPr/>
        </p:nvSpPr>
        <p:spPr>
          <a:xfrm>
            <a:off x="685800" y="838200"/>
            <a:ext cx="10820400" cy="1066800"/>
          </a:xfrm>
          <a:prstGeom prst="rect">
            <a:avLst/>
          </a:prstGeom>
          <a:noFill/>
          <a:ln w="0">
            <a:noFill/>
            <a:prstDash val="solid"/>
          </a:ln>
        </p:spPr>
        <p:txBody>
          <a:bodyPr wrap="square" lIns="0" tIns="0" rIns="0" bIns="0" anchor="t">
            <a:normAutofit/>
          </a:bodyPr>
          <a:lstStyle/>
          <a:p>
            <a:pPr algn="l">
              <a:lnSpc>
                <a:spcPct val="96000"/>
              </a:lnSpc>
              <a:buNone/>
              <a:defRPr sz="3600" b="1" i="0">
                <a:solidFill>
                  <a:srgbClr val="25211F"/>
                </a:solidFill>
                <a:latin typeface="Georgia"/>
                <a:ea typeface="Georgia"/>
                <a:cs typeface="Georgia"/>
              </a:defRPr>
            </a:pPr>
            <a:r>
              <a:rPr lang="en-US" sz="3600" b="1" i="0">
                <a:solidFill>
                  <a:srgbClr val="203548"/>
                </a:solidFill>
                <a:latin typeface="Georgia"/>
                <a:ea typeface="Georgia"/>
                <a:cs typeface="Georgia"/>
              </a:rPr>
              <a:t>When facts are disputed, engineering closes the gap</a:t>
            </a:r>
          </a:p>
        </p:txBody>
      </p:sp>
      <p:sp>
        <p:nvSpPr>
          <p:cNvPr id="5" name="engineering-0">
            <a:extLst>
              <a:ext uri="{FF2B5EF4-FFF2-40B4-BE49-F238E27FC236}">
                <a16:creationId xmlns:a16="http://schemas.microsoft.com/office/drawing/2014/main" id="{D4426E1A-6FB7-4580-A20F-B77005BDF035}"/>
              </a:ext>
            </a:extLst>
          </p:cNvPr>
          <p:cNvSpPr>
            <a:spLocks noGrp="1"/>
          </p:cNvSpPr>
          <p:nvPr/>
        </p:nvSpPr>
        <p:spPr>
          <a:xfrm>
            <a:off x="876300" y="2571750"/>
            <a:ext cx="3009900" cy="1809750"/>
          </a:xfrm>
          <a:prstGeom prst="rect">
            <a:avLst/>
          </a:prstGeom>
          <a:solidFill>
            <a:srgbClr val="FFFFFF"/>
          </a:solidFill>
          <a:ln w="19050">
            <a:solidFill>
              <a:srgbClr val="B9D5F0"/>
            </a:solidFill>
            <a:prstDash val="solid"/>
          </a:ln>
        </p:spPr>
        <p:txBody>
          <a:bodyPr/>
          <a:lstStyle/>
          <a:p>
            <a:endParaRPr lang="en-US"/>
          </a:p>
        </p:txBody>
      </p:sp>
      <p:sp>
        <p:nvSpPr>
          <p:cNvPr id="6" name="Rectangle 5">
            <a:extLst>
              <a:ext uri="{FF2B5EF4-FFF2-40B4-BE49-F238E27FC236}">
                <a16:creationId xmlns:a16="http://schemas.microsoft.com/office/drawing/2014/main" id="{A90EFC05-F2BB-4927-8D79-03E1AABB9C83}"/>
              </a:ext>
            </a:extLst>
          </p:cNvPr>
          <p:cNvSpPr>
            <a:spLocks noGrp="1"/>
          </p:cNvSpPr>
          <p:nvPr/>
        </p:nvSpPr>
        <p:spPr>
          <a:xfrm>
            <a:off x="1066800" y="2800350"/>
            <a:ext cx="381000" cy="228600"/>
          </a:xfrm>
          <a:prstGeom prst="rect">
            <a:avLst/>
          </a:prstGeom>
          <a:noFill/>
          <a:ln w="0">
            <a:noFill/>
            <a:prstDash val="solid"/>
          </a:ln>
        </p:spPr>
        <p:txBody>
          <a:bodyPr wrap="square" lIns="0" tIns="0" rIns="0" bIns="0" anchor="t">
            <a:noAutofit/>
          </a:bodyPr>
          <a:lstStyle/>
          <a:p>
            <a:pPr algn="l">
              <a:lnSpc>
                <a:spcPct val="105000"/>
              </a:lnSpc>
              <a:buNone/>
              <a:defRPr sz="1350" b="1" i="0">
                <a:solidFill>
                  <a:srgbClr val="C49A3A"/>
                </a:solidFill>
                <a:latin typeface="Aptos"/>
                <a:ea typeface="Aptos"/>
                <a:cs typeface="Aptos"/>
              </a:defRPr>
            </a:pPr>
            <a:r>
              <a:rPr lang="en-US" sz="1350" b="1" i="0">
                <a:solidFill>
                  <a:srgbClr val="D87368"/>
                </a:solidFill>
                <a:latin typeface="Aptos"/>
                <a:ea typeface="Aptos"/>
                <a:cs typeface="Aptos"/>
              </a:rPr>
              <a:t>01</a:t>
            </a:r>
          </a:p>
        </p:txBody>
      </p:sp>
      <p:sp>
        <p:nvSpPr>
          <p:cNvPr id="7" name="Rectangle 6">
            <a:extLst>
              <a:ext uri="{FF2B5EF4-FFF2-40B4-BE49-F238E27FC236}">
                <a16:creationId xmlns:a16="http://schemas.microsoft.com/office/drawing/2014/main" id="{AB208BD8-020E-4FF5-8241-D453CAA29489}"/>
              </a:ext>
            </a:extLst>
          </p:cNvPr>
          <p:cNvSpPr>
            <a:spLocks noGrp="1"/>
          </p:cNvSpPr>
          <p:nvPr/>
        </p:nvSpPr>
        <p:spPr>
          <a:xfrm>
            <a:off x="1085850" y="3105150"/>
            <a:ext cx="2590800" cy="590550"/>
          </a:xfrm>
          <a:prstGeom prst="rect">
            <a:avLst/>
          </a:prstGeom>
          <a:noFill/>
          <a:ln w="0">
            <a:noFill/>
            <a:prstDash val="solid"/>
          </a:ln>
        </p:spPr>
        <p:txBody>
          <a:bodyPr wrap="square" lIns="0" tIns="0" rIns="0" bIns="0" anchor="t">
            <a:normAutofit fontScale="94628"/>
          </a:bodyPr>
          <a:lstStyle/>
          <a:p>
            <a:pPr algn="ctr">
              <a:lnSpc>
                <a:spcPct val="105000"/>
              </a:lnSpc>
              <a:buNone/>
              <a:defRPr sz="1950" b="1" i="0">
                <a:solidFill>
                  <a:srgbClr val="6B1835"/>
                </a:solidFill>
                <a:latin typeface="Georgia"/>
                <a:ea typeface="Georgia"/>
                <a:cs typeface="Georgia"/>
              </a:defRPr>
            </a:pPr>
            <a:r>
              <a:rPr lang="en-US" sz="1950" b="1" i="0">
                <a:solidFill>
                  <a:srgbClr val="3F7FC8"/>
                </a:solidFill>
                <a:latin typeface="Georgia"/>
                <a:ea typeface="Georgia"/>
                <a:cs typeface="Georgia"/>
              </a:rPr>
              <a:t>Unclear or disputed</a:t>
            </a:r>
          </a:p>
        </p:txBody>
      </p:sp>
      <p:sp>
        <p:nvSpPr>
          <p:cNvPr id="8" name="Rectangle 7">
            <a:extLst>
              <a:ext uri="{FF2B5EF4-FFF2-40B4-BE49-F238E27FC236}">
                <a16:creationId xmlns:a16="http://schemas.microsoft.com/office/drawing/2014/main" id="{DB5D7D95-849E-4923-A648-CC75597DC961}"/>
              </a:ext>
            </a:extLst>
          </p:cNvPr>
          <p:cNvSpPr>
            <a:spLocks noGrp="1"/>
          </p:cNvSpPr>
          <p:nvPr/>
        </p:nvSpPr>
        <p:spPr>
          <a:xfrm>
            <a:off x="1104900" y="3790950"/>
            <a:ext cx="2552700" cy="438150"/>
          </a:xfrm>
          <a:prstGeom prst="rect">
            <a:avLst/>
          </a:prstGeom>
          <a:noFill/>
          <a:ln w="0">
            <a:noFill/>
            <a:prstDash val="solid"/>
          </a:ln>
        </p:spPr>
        <p:txBody>
          <a:bodyPr wrap="square" lIns="0" tIns="0" rIns="0" bIns="0" anchor="t">
            <a:normAutofit/>
          </a:bodyPr>
          <a:lstStyle/>
          <a:p>
            <a:pPr algn="ctr">
              <a:lnSpc>
                <a:spcPct val="105000"/>
              </a:lnSpc>
              <a:buNone/>
              <a:defRPr sz="1500" b="0" i="0">
                <a:solidFill>
                  <a:srgbClr val="8B7D72"/>
                </a:solidFill>
                <a:latin typeface="Aptos"/>
                <a:ea typeface="Aptos"/>
                <a:cs typeface="Aptos"/>
              </a:defRPr>
            </a:pPr>
            <a:r>
              <a:rPr lang="en-US" sz="1500" b="0" i="0">
                <a:solidFill>
                  <a:srgbClr val="66788A"/>
                </a:solidFill>
                <a:latin typeface="Aptos"/>
                <a:ea typeface="Aptos"/>
                <a:cs typeface="Aptos"/>
              </a:rPr>
              <a:t>IA findings need resolution</a:t>
            </a:r>
          </a:p>
        </p:txBody>
      </p:sp>
      <p:sp>
        <p:nvSpPr>
          <p:cNvPr id="9" name="engineering-1">
            <a:extLst>
              <a:ext uri="{FF2B5EF4-FFF2-40B4-BE49-F238E27FC236}">
                <a16:creationId xmlns:a16="http://schemas.microsoft.com/office/drawing/2014/main" id="{AE389CBC-F3F8-4FBD-8395-BB97D80D5FC4}"/>
              </a:ext>
            </a:extLst>
          </p:cNvPr>
          <p:cNvSpPr>
            <a:spLocks noGrp="1"/>
          </p:cNvSpPr>
          <p:nvPr/>
        </p:nvSpPr>
        <p:spPr>
          <a:xfrm>
            <a:off x="4591050" y="2571750"/>
            <a:ext cx="3009900" cy="1809750"/>
          </a:xfrm>
          <a:prstGeom prst="rect">
            <a:avLst/>
          </a:prstGeom>
          <a:solidFill>
            <a:srgbClr val="3F7FC8"/>
          </a:solidFill>
          <a:ln w="19050">
            <a:solidFill>
              <a:srgbClr val="3F7FC8"/>
            </a:solidFill>
            <a:prstDash val="solid"/>
          </a:ln>
        </p:spPr>
        <p:txBody>
          <a:bodyPr/>
          <a:lstStyle/>
          <a:p>
            <a:endParaRPr lang="en-US"/>
          </a:p>
        </p:txBody>
      </p:sp>
      <p:sp>
        <p:nvSpPr>
          <p:cNvPr id="10" name="Rectangle 9">
            <a:extLst>
              <a:ext uri="{FF2B5EF4-FFF2-40B4-BE49-F238E27FC236}">
                <a16:creationId xmlns:a16="http://schemas.microsoft.com/office/drawing/2014/main" id="{B5770453-D603-4C43-B007-6AA8B79E330C}"/>
              </a:ext>
            </a:extLst>
          </p:cNvPr>
          <p:cNvSpPr>
            <a:spLocks noGrp="1"/>
          </p:cNvSpPr>
          <p:nvPr/>
        </p:nvSpPr>
        <p:spPr>
          <a:xfrm>
            <a:off x="4781550" y="2800350"/>
            <a:ext cx="381000" cy="228600"/>
          </a:xfrm>
          <a:prstGeom prst="rect">
            <a:avLst/>
          </a:prstGeom>
          <a:noFill/>
          <a:ln w="0">
            <a:noFill/>
            <a:prstDash val="solid"/>
          </a:ln>
        </p:spPr>
        <p:txBody>
          <a:bodyPr wrap="square" lIns="0" tIns="0" rIns="0" bIns="0" anchor="t">
            <a:noAutofit/>
          </a:bodyPr>
          <a:lstStyle/>
          <a:p>
            <a:pPr algn="l">
              <a:lnSpc>
                <a:spcPct val="105000"/>
              </a:lnSpc>
              <a:buNone/>
              <a:defRPr sz="1350" b="1" i="0">
                <a:solidFill>
                  <a:srgbClr val="E8D6AA"/>
                </a:solidFill>
                <a:latin typeface="Aptos"/>
                <a:ea typeface="Aptos"/>
                <a:cs typeface="Aptos"/>
              </a:defRPr>
            </a:pPr>
            <a:r>
              <a:rPr lang="en-US" sz="1350" b="1" i="0">
                <a:solidFill>
                  <a:srgbClr val="B9D5F0"/>
                </a:solidFill>
                <a:latin typeface="Aptos"/>
                <a:ea typeface="Aptos"/>
                <a:cs typeface="Aptos"/>
              </a:rPr>
              <a:t>02</a:t>
            </a:r>
          </a:p>
        </p:txBody>
      </p:sp>
      <p:sp>
        <p:nvSpPr>
          <p:cNvPr id="11" name="Rectangle 10">
            <a:extLst>
              <a:ext uri="{FF2B5EF4-FFF2-40B4-BE49-F238E27FC236}">
                <a16:creationId xmlns:a16="http://schemas.microsoft.com/office/drawing/2014/main" id="{12F3DAE4-79DB-4326-85FE-34F665AF0307}"/>
              </a:ext>
            </a:extLst>
          </p:cNvPr>
          <p:cNvSpPr>
            <a:spLocks noGrp="1"/>
          </p:cNvSpPr>
          <p:nvPr/>
        </p:nvSpPr>
        <p:spPr>
          <a:xfrm>
            <a:off x="4800600" y="3105150"/>
            <a:ext cx="2590800" cy="590550"/>
          </a:xfrm>
          <a:prstGeom prst="rect">
            <a:avLst/>
          </a:prstGeom>
          <a:noFill/>
          <a:ln w="0">
            <a:noFill/>
            <a:prstDash val="solid"/>
          </a:ln>
        </p:spPr>
        <p:txBody>
          <a:bodyPr wrap="square" lIns="0" tIns="0" rIns="0" bIns="0" anchor="t">
            <a:normAutofit/>
          </a:bodyPr>
          <a:lstStyle/>
          <a:p>
            <a:pPr algn="ctr">
              <a:lnSpc>
                <a:spcPct val="105000"/>
              </a:lnSpc>
              <a:buNone/>
              <a:defRPr sz="1950" b="1" i="0">
                <a:solidFill>
                  <a:srgbClr val="FFFFFF"/>
                </a:solidFill>
                <a:latin typeface="Georgia"/>
                <a:ea typeface="Georgia"/>
                <a:cs typeface="Georgia"/>
              </a:defRPr>
            </a:pPr>
            <a:r>
              <a:rPr sz="1950" b="1" i="0">
                <a:solidFill>
                  <a:srgbClr val="FFFFFF"/>
                </a:solidFill>
                <a:latin typeface="Georgia"/>
                <a:ea typeface="Georgia"/>
                <a:cs typeface="Georgia"/>
              </a:rPr>
              <a:t>Licensed engineer</a:t>
            </a:r>
          </a:p>
        </p:txBody>
      </p:sp>
      <p:sp>
        <p:nvSpPr>
          <p:cNvPr id="12" name="Rectangle 11">
            <a:extLst>
              <a:ext uri="{FF2B5EF4-FFF2-40B4-BE49-F238E27FC236}">
                <a16:creationId xmlns:a16="http://schemas.microsoft.com/office/drawing/2014/main" id="{7B4A1BD0-7A21-4B63-904D-864DECD94A1A}"/>
              </a:ext>
            </a:extLst>
          </p:cNvPr>
          <p:cNvSpPr>
            <a:spLocks noGrp="1"/>
          </p:cNvSpPr>
          <p:nvPr/>
        </p:nvSpPr>
        <p:spPr>
          <a:xfrm>
            <a:off x="4819650" y="3790950"/>
            <a:ext cx="2552700" cy="438150"/>
          </a:xfrm>
          <a:prstGeom prst="rect">
            <a:avLst/>
          </a:prstGeom>
          <a:noFill/>
          <a:ln w="0">
            <a:noFill/>
            <a:prstDash val="solid"/>
          </a:ln>
        </p:spPr>
        <p:txBody>
          <a:bodyPr wrap="square" lIns="0" tIns="0" rIns="0" bIns="0" anchor="t">
            <a:normAutofit fontScale="99687"/>
          </a:bodyPr>
          <a:lstStyle/>
          <a:p>
            <a:pPr algn="ctr">
              <a:lnSpc>
                <a:spcPct val="105000"/>
              </a:lnSpc>
              <a:buNone/>
              <a:defRPr sz="1500" b="0" i="0">
                <a:solidFill>
                  <a:srgbClr val="E8D6AA"/>
                </a:solidFill>
                <a:latin typeface="Aptos"/>
                <a:ea typeface="Aptos"/>
                <a:cs typeface="Aptos"/>
              </a:defRPr>
            </a:pPr>
            <a:r>
              <a:rPr lang="en-US" sz="1500" b="0" i="0">
                <a:solidFill>
                  <a:srgbClr val="B9D5F0"/>
                </a:solidFill>
                <a:latin typeface="Aptos"/>
                <a:ea typeface="Aptos"/>
                <a:cs typeface="Aptos"/>
              </a:rPr>
              <a:t>Analyzes cause and extent</a:t>
            </a:r>
          </a:p>
        </p:txBody>
      </p:sp>
      <p:sp>
        <p:nvSpPr>
          <p:cNvPr id="13" name="engineering-2">
            <a:extLst>
              <a:ext uri="{FF2B5EF4-FFF2-40B4-BE49-F238E27FC236}">
                <a16:creationId xmlns:a16="http://schemas.microsoft.com/office/drawing/2014/main" id="{5E5CEB40-8752-43C9-B72C-F8BC0D543250}"/>
              </a:ext>
            </a:extLst>
          </p:cNvPr>
          <p:cNvSpPr>
            <a:spLocks noGrp="1"/>
          </p:cNvSpPr>
          <p:nvPr/>
        </p:nvSpPr>
        <p:spPr>
          <a:xfrm>
            <a:off x="8305800" y="2571750"/>
            <a:ext cx="3009900" cy="1809750"/>
          </a:xfrm>
          <a:prstGeom prst="rect">
            <a:avLst/>
          </a:prstGeom>
          <a:solidFill>
            <a:srgbClr val="FFFFFF"/>
          </a:solidFill>
          <a:ln w="19050">
            <a:solidFill>
              <a:srgbClr val="B9D5F0"/>
            </a:solidFill>
            <a:prstDash val="solid"/>
          </a:ln>
        </p:spPr>
        <p:txBody>
          <a:bodyPr/>
          <a:lstStyle/>
          <a:p>
            <a:endParaRPr lang="en-US"/>
          </a:p>
        </p:txBody>
      </p:sp>
      <p:sp>
        <p:nvSpPr>
          <p:cNvPr id="14" name="Rectangle 13">
            <a:extLst>
              <a:ext uri="{FF2B5EF4-FFF2-40B4-BE49-F238E27FC236}">
                <a16:creationId xmlns:a16="http://schemas.microsoft.com/office/drawing/2014/main" id="{272F1D27-ACB4-4A1C-8242-5E6DC968A4BC}"/>
              </a:ext>
            </a:extLst>
          </p:cNvPr>
          <p:cNvSpPr>
            <a:spLocks noGrp="1"/>
          </p:cNvSpPr>
          <p:nvPr/>
        </p:nvSpPr>
        <p:spPr>
          <a:xfrm>
            <a:off x="8496300" y="2800350"/>
            <a:ext cx="381000" cy="228600"/>
          </a:xfrm>
          <a:prstGeom prst="rect">
            <a:avLst/>
          </a:prstGeom>
          <a:noFill/>
          <a:ln w="0">
            <a:noFill/>
            <a:prstDash val="solid"/>
          </a:ln>
        </p:spPr>
        <p:txBody>
          <a:bodyPr wrap="square" lIns="0" tIns="0" rIns="0" bIns="0" anchor="t">
            <a:noAutofit/>
          </a:bodyPr>
          <a:lstStyle/>
          <a:p>
            <a:pPr algn="l">
              <a:lnSpc>
                <a:spcPct val="105000"/>
              </a:lnSpc>
              <a:buNone/>
              <a:defRPr sz="1350" b="1" i="0">
                <a:solidFill>
                  <a:srgbClr val="C49A3A"/>
                </a:solidFill>
                <a:latin typeface="Aptos"/>
                <a:ea typeface="Aptos"/>
                <a:cs typeface="Aptos"/>
              </a:defRPr>
            </a:pPr>
            <a:r>
              <a:rPr lang="en-US" sz="1350" b="1" i="0">
                <a:solidFill>
                  <a:srgbClr val="D87368"/>
                </a:solidFill>
                <a:latin typeface="Aptos"/>
                <a:ea typeface="Aptos"/>
                <a:cs typeface="Aptos"/>
              </a:rPr>
              <a:t>03</a:t>
            </a:r>
          </a:p>
        </p:txBody>
      </p:sp>
      <p:sp>
        <p:nvSpPr>
          <p:cNvPr id="15" name="Rectangle 14">
            <a:extLst>
              <a:ext uri="{FF2B5EF4-FFF2-40B4-BE49-F238E27FC236}">
                <a16:creationId xmlns:a16="http://schemas.microsoft.com/office/drawing/2014/main" id="{7333D546-EC09-4864-A8E0-F4FF8DA85FA2}"/>
              </a:ext>
            </a:extLst>
          </p:cNvPr>
          <p:cNvSpPr>
            <a:spLocks noGrp="1"/>
          </p:cNvSpPr>
          <p:nvPr/>
        </p:nvSpPr>
        <p:spPr>
          <a:xfrm>
            <a:off x="8515350" y="3105150"/>
            <a:ext cx="2590800" cy="590550"/>
          </a:xfrm>
          <a:prstGeom prst="rect">
            <a:avLst/>
          </a:prstGeom>
          <a:noFill/>
          <a:ln w="0">
            <a:noFill/>
            <a:prstDash val="solid"/>
          </a:ln>
        </p:spPr>
        <p:txBody>
          <a:bodyPr wrap="square" lIns="0" tIns="0" rIns="0" bIns="0" anchor="t">
            <a:normAutofit fontScale="94628"/>
          </a:bodyPr>
          <a:lstStyle/>
          <a:p>
            <a:pPr algn="ctr">
              <a:lnSpc>
                <a:spcPct val="105000"/>
              </a:lnSpc>
              <a:buNone/>
              <a:defRPr sz="1950" b="1" i="0">
                <a:solidFill>
                  <a:srgbClr val="6B1835"/>
                </a:solidFill>
                <a:latin typeface="Georgia"/>
                <a:ea typeface="Georgia"/>
                <a:cs typeface="Georgia"/>
              </a:defRPr>
            </a:pPr>
            <a:r>
              <a:rPr lang="en-US" sz="1950" b="1" i="0">
                <a:solidFill>
                  <a:srgbClr val="3F7FC8"/>
                </a:solidFill>
                <a:latin typeface="Georgia"/>
                <a:ea typeface="Georgia"/>
                <a:cs typeface="Georgia"/>
              </a:rPr>
              <a:t>Final determination</a:t>
            </a:r>
          </a:p>
        </p:txBody>
      </p:sp>
      <p:sp>
        <p:nvSpPr>
          <p:cNvPr id="16" name="Rectangle 15">
            <a:extLst>
              <a:ext uri="{FF2B5EF4-FFF2-40B4-BE49-F238E27FC236}">
                <a16:creationId xmlns:a16="http://schemas.microsoft.com/office/drawing/2014/main" id="{500918D5-618B-47FB-9CD3-3BB49DDF8295}"/>
              </a:ext>
            </a:extLst>
          </p:cNvPr>
          <p:cNvSpPr>
            <a:spLocks noGrp="1"/>
          </p:cNvSpPr>
          <p:nvPr/>
        </p:nvSpPr>
        <p:spPr>
          <a:xfrm>
            <a:off x="8534400" y="3790950"/>
            <a:ext cx="2552700" cy="438150"/>
          </a:xfrm>
          <a:prstGeom prst="rect">
            <a:avLst/>
          </a:prstGeom>
          <a:noFill/>
          <a:ln w="0">
            <a:noFill/>
            <a:prstDash val="solid"/>
          </a:ln>
        </p:spPr>
        <p:txBody>
          <a:bodyPr wrap="square" lIns="0" tIns="0" rIns="0" bIns="0" anchor="t">
            <a:normAutofit/>
          </a:bodyPr>
          <a:lstStyle/>
          <a:p>
            <a:pPr algn="ctr">
              <a:lnSpc>
                <a:spcPct val="105000"/>
              </a:lnSpc>
              <a:buNone/>
              <a:defRPr sz="1500" b="0" i="0">
                <a:solidFill>
                  <a:srgbClr val="8B7D72"/>
                </a:solidFill>
                <a:latin typeface="Aptos"/>
                <a:ea typeface="Aptos"/>
                <a:cs typeface="Aptos"/>
              </a:defRPr>
            </a:pPr>
            <a:r>
              <a:rPr lang="en-US" sz="1500" b="0" i="0">
                <a:solidFill>
                  <a:srgbClr val="66788A"/>
                </a:solidFill>
                <a:latin typeface="Aptos"/>
                <a:ea typeface="Aptos"/>
                <a:cs typeface="Aptos"/>
              </a:rPr>
              <a:t>Findings guide the claim</a:t>
            </a:r>
          </a:p>
        </p:txBody>
      </p:sp>
      <p:cxnSp>
        <p:nvCxnSpPr>
          <p:cNvPr id="17" name="Straight Arrow Connector 16"/>
          <p:cNvCxnSpPr>
            <a:stCxn id="5" idx="3"/>
            <a:endCxn id="9" idx="1"/>
          </p:cNvCxnSpPr>
          <p:nvPr/>
        </p:nvCxnSpPr>
        <p:spPr>
          <a:xfrm>
            <a:off x="3886200" y="3476625"/>
            <a:ext cx="704850" cy="0"/>
          </a:xfrm>
          <a:prstGeom prst="straightConnector1">
            <a:avLst/>
          </a:prstGeom>
          <a:ln w="28575">
            <a:solidFill>
              <a:srgbClr val="D87368"/>
            </a:solidFill>
            <a:prstDash val="solid"/>
            <a:tailEnd type="triangle" w="sm" len="sm"/>
          </a:ln>
        </p:spPr>
      </p:cxnSp>
      <p:cxnSp>
        <p:nvCxnSpPr>
          <p:cNvPr id="18" name="Straight Arrow Connector 17"/>
          <p:cNvCxnSpPr>
            <a:stCxn id="9" idx="3"/>
            <a:endCxn id="13" idx="1"/>
          </p:cNvCxnSpPr>
          <p:nvPr/>
        </p:nvCxnSpPr>
        <p:spPr>
          <a:xfrm>
            <a:off x="7600950" y="3476625"/>
            <a:ext cx="704850" cy="0"/>
          </a:xfrm>
          <a:prstGeom prst="straightConnector1">
            <a:avLst/>
          </a:prstGeom>
          <a:ln w="28575">
            <a:solidFill>
              <a:srgbClr val="D87368"/>
            </a:solidFill>
            <a:prstDash val="solid"/>
            <a:tailEnd type="triangle" w="sm" len="sm"/>
          </a:ln>
        </p:spPr>
      </p:cxnSp>
      <p:sp>
        <p:nvSpPr>
          <p:cNvPr id="19" name="Straight Connector 18">
            <a:extLst>
              <a:ext uri="{FF2B5EF4-FFF2-40B4-BE49-F238E27FC236}">
                <a16:creationId xmlns:a16="http://schemas.microsoft.com/office/drawing/2014/main" id="{A671E209-071D-4436-AC1B-0066AC9DE39C}"/>
              </a:ext>
            </a:extLst>
          </p:cNvPr>
          <p:cNvSpPr>
            <a:spLocks noGrp="1"/>
          </p:cNvSpPr>
          <p:nvPr/>
        </p:nvSpPr>
        <p:spPr>
          <a:xfrm>
            <a:off x="685800" y="5219700"/>
            <a:ext cx="10820400" cy="0"/>
          </a:xfrm>
          <a:prstGeom prst="line">
            <a:avLst/>
          </a:prstGeom>
          <a:noFill/>
          <a:ln w="19050">
            <a:solidFill>
              <a:srgbClr val="D87368"/>
            </a:solidFill>
            <a:prstDash val="solid"/>
          </a:ln>
        </p:spPr>
        <p:txBody>
          <a:bodyPr/>
          <a:lstStyle/>
          <a:p>
            <a:endParaRPr lang="en-US"/>
          </a:p>
        </p:txBody>
      </p:sp>
    </p:spTree>
    <p:extLst>
      <p:ext uri="{BB962C8B-B14F-4D97-AF65-F5344CB8AC3E}">
        <p14:creationId xmlns:p14="http://schemas.microsoft.com/office/powerpoint/2010/main" val="7693311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5F9FD"/>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2B58E4B8-6009-464C-994B-2D10B038E466}"/>
              </a:ext>
            </a:extLst>
          </p:cNvPr>
          <p:cNvSpPr>
            <a:spLocks noGrp="1"/>
          </p:cNvSpPr>
          <p:nvPr/>
        </p:nvSpPr>
        <p:spPr>
          <a:xfrm>
            <a:off x="685800" y="323850"/>
            <a:ext cx="4762500" cy="228600"/>
          </a:xfrm>
          <a:prstGeom prst="rect">
            <a:avLst/>
          </a:prstGeom>
          <a:noFill/>
          <a:ln w="0">
            <a:noFill/>
            <a:prstDash val="solid"/>
          </a:ln>
        </p:spPr>
        <p:txBody>
          <a:bodyPr wrap="square" lIns="0" tIns="0" rIns="0" bIns="0" anchor="t">
            <a:noAutofit/>
          </a:bodyPr>
          <a:lstStyle/>
          <a:p>
            <a:pPr algn="l">
              <a:lnSpc>
                <a:spcPct val="105000"/>
              </a:lnSpc>
              <a:buNone/>
              <a:defRPr sz="1350" b="1" i="0">
                <a:solidFill>
                  <a:srgbClr val="6B1835"/>
                </a:solidFill>
                <a:latin typeface="Aptos"/>
                <a:ea typeface="Aptos"/>
                <a:cs typeface="Aptos"/>
              </a:defRPr>
            </a:pPr>
            <a:r>
              <a:rPr lang="en-US" sz="1350" b="1" i="0">
                <a:solidFill>
                  <a:srgbClr val="3F7FC8"/>
                </a:solidFill>
                <a:latin typeface="Aptos"/>
                <a:ea typeface="Aptos"/>
                <a:cs typeface="Aptos"/>
              </a:rPr>
              <a:t>ADDITIONAL COVERAGES YOU MAY USE</a:t>
            </a:r>
          </a:p>
        </p:txBody>
      </p:sp>
      <p:sp>
        <p:nvSpPr>
          <p:cNvPr id="2" name="Rectangle 1">
            <a:extLst>
              <a:ext uri="{FF2B5EF4-FFF2-40B4-BE49-F238E27FC236}">
                <a16:creationId xmlns:a16="http://schemas.microsoft.com/office/drawing/2014/main" id="{8368CB60-530C-4451-9AEE-7896677CD6A4}"/>
              </a:ext>
            </a:extLst>
          </p:cNvPr>
          <p:cNvSpPr>
            <a:spLocks noGrp="1"/>
          </p:cNvSpPr>
          <p:nvPr/>
        </p:nvSpPr>
        <p:spPr>
          <a:xfrm>
            <a:off x="11125200" y="323850"/>
            <a:ext cx="381000" cy="228600"/>
          </a:xfrm>
          <a:prstGeom prst="rect">
            <a:avLst/>
          </a:prstGeom>
          <a:noFill/>
          <a:ln w="0">
            <a:noFill/>
            <a:prstDash val="solid"/>
          </a:ln>
        </p:spPr>
        <p:txBody>
          <a:bodyPr wrap="square" lIns="0" tIns="0" rIns="0" bIns="0" anchor="t">
            <a:noAutofit/>
          </a:bodyPr>
          <a:lstStyle/>
          <a:p>
            <a:pPr algn="r">
              <a:lnSpc>
                <a:spcPct val="105000"/>
              </a:lnSpc>
              <a:buNone/>
              <a:defRPr sz="1350" b="1" i="0">
                <a:solidFill>
                  <a:srgbClr val="8B7D72"/>
                </a:solidFill>
                <a:latin typeface="Aptos"/>
                <a:ea typeface="Aptos"/>
                <a:cs typeface="Aptos"/>
              </a:defRPr>
            </a:pPr>
            <a:r>
              <a:rPr lang="en-US" sz="1350" b="1" i="0">
                <a:solidFill>
                  <a:srgbClr val="66788A"/>
                </a:solidFill>
                <a:latin typeface="Aptos"/>
                <a:ea typeface="Aptos"/>
                <a:cs typeface="Aptos"/>
              </a:rPr>
              <a:t>11</a:t>
            </a:r>
          </a:p>
        </p:txBody>
      </p:sp>
      <p:sp>
        <p:nvSpPr>
          <p:cNvPr id="3" name="Straight Connector 2">
            <a:extLst>
              <a:ext uri="{FF2B5EF4-FFF2-40B4-BE49-F238E27FC236}">
                <a16:creationId xmlns:a16="http://schemas.microsoft.com/office/drawing/2014/main" id="{94DB4135-D949-4176-8194-7AB487ADE0B3}"/>
              </a:ext>
            </a:extLst>
          </p:cNvPr>
          <p:cNvSpPr>
            <a:spLocks noGrp="1"/>
          </p:cNvSpPr>
          <p:nvPr/>
        </p:nvSpPr>
        <p:spPr>
          <a:xfrm>
            <a:off x="685800" y="647700"/>
            <a:ext cx="10820400" cy="0"/>
          </a:xfrm>
          <a:prstGeom prst="line">
            <a:avLst/>
          </a:prstGeom>
          <a:noFill/>
          <a:ln w="19050">
            <a:solidFill>
              <a:srgbClr val="D87368"/>
            </a:solidFill>
            <a:prstDash val="solid"/>
          </a:ln>
        </p:spPr>
        <p:txBody>
          <a:bodyPr/>
          <a:lstStyle/>
          <a:p>
            <a:endParaRPr lang="en-US"/>
          </a:p>
        </p:txBody>
      </p:sp>
      <p:sp>
        <p:nvSpPr>
          <p:cNvPr id="4" name="Rectangle 3">
            <a:extLst>
              <a:ext uri="{FF2B5EF4-FFF2-40B4-BE49-F238E27FC236}">
                <a16:creationId xmlns:a16="http://schemas.microsoft.com/office/drawing/2014/main" id="{994D63B6-3EFF-4A71-9D9C-8ACD56919EB0}"/>
              </a:ext>
            </a:extLst>
          </p:cNvPr>
          <p:cNvSpPr>
            <a:spLocks noGrp="1"/>
          </p:cNvSpPr>
          <p:nvPr/>
        </p:nvSpPr>
        <p:spPr>
          <a:xfrm>
            <a:off x="685800" y="838200"/>
            <a:ext cx="10820400" cy="1066800"/>
          </a:xfrm>
          <a:prstGeom prst="rect">
            <a:avLst/>
          </a:prstGeom>
          <a:noFill/>
          <a:ln w="0">
            <a:noFill/>
            <a:prstDash val="solid"/>
          </a:ln>
        </p:spPr>
        <p:txBody>
          <a:bodyPr wrap="square" lIns="0" tIns="0" rIns="0" bIns="0" anchor="t">
            <a:normAutofit/>
          </a:bodyPr>
          <a:lstStyle/>
          <a:p>
            <a:pPr algn="l">
              <a:lnSpc>
                <a:spcPct val="96000"/>
              </a:lnSpc>
              <a:buNone/>
              <a:defRPr sz="3600" b="1" i="0">
                <a:solidFill>
                  <a:srgbClr val="25211F"/>
                </a:solidFill>
                <a:latin typeface="Georgia"/>
                <a:ea typeface="Georgia"/>
                <a:cs typeface="Georgia"/>
              </a:defRPr>
            </a:pPr>
            <a:r>
              <a:rPr lang="en-US" sz="3600" b="1" i="0">
                <a:solidFill>
                  <a:srgbClr val="203548"/>
                </a:solidFill>
                <a:latin typeface="Georgia"/>
                <a:ea typeface="Georgia"/>
                <a:cs typeface="Georgia"/>
              </a:rPr>
              <a:t>Additional coverages can keep ministry operating</a:t>
            </a:r>
          </a:p>
        </p:txBody>
      </p:sp>
      <p:sp>
        <p:nvSpPr>
          <p:cNvPr id="5" name="Straight Connector 4">
            <a:extLst>
              <a:ext uri="{FF2B5EF4-FFF2-40B4-BE49-F238E27FC236}">
                <a16:creationId xmlns:a16="http://schemas.microsoft.com/office/drawing/2014/main" id="{3EC2D1B5-667D-4ADE-9D24-E651E46D5D9A}"/>
              </a:ext>
            </a:extLst>
          </p:cNvPr>
          <p:cNvSpPr>
            <a:spLocks noGrp="1"/>
          </p:cNvSpPr>
          <p:nvPr/>
        </p:nvSpPr>
        <p:spPr>
          <a:xfrm>
            <a:off x="685800" y="2076450"/>
            <a:ext cx="533400" cy="0"/>
          </a:xfrm>
          <a:prstGeom prst="line">
            <a:avLst/>
          </a:prstGeom>
          <a:noFill/>
          <a:ln w="47625">
            <a:solidFill>
              <a:srgbClr val="D87368"/>
            </a:solidFill>
            <a:prstDash val="solid"/>
          </a:ln>
        </p:spPr>
        <p:txBody>
          <a:bodyPr/>
          <a:lstStyle/>
          <a:p>
            <a:endParaRPr lang="en-US"/>
          </a:p>
        </p:txBody>
      </p:sp>
      <p:sp>
        <p:nvSpPr>
          <p:cNvPr id="6" name="Rectangle 5">
            <a:extLst>
              <a:ext uri="{FF2B5EF4-FFF2-40B4-BE49-F238E27FC236}">
                <a16:creationId xmlns:a16="http://schemas.microsoft.com/office/drawing/2014/main" id="{7E32B9D5-597F-49AE-9CDB-B68A570AEB49}"/>
              </a:ext>
            </a:extLst>
          </p:cNvPr>
          <p:cNvSpPr>
            <a:spLocks noGrp="1"/>
          </p:cNvSpPr>
          <p:nvPr/>
        </p:nvSpPr>
        <p:spPr>
          <a:xfrm>
            <a:off x="685800" y="2247900"/>
            <a:ext cx="4762500" cy="361950"/>
          </a:xfrm>
          <a:prstGeom prst="rect">
            <a:avLst/>
          </a:prstGeom>
          <a:noFill/>
          <a:ln w="0">
            <a:noFill/>
            <a:prstDash val="solid"/>
          </a:ln>
        </p:spPr>
        <p:txBody>
          <a:bodyPr wrap="square" lIns="0" tIns="0" rIns="0" bIns="0" anchor="t">
            <a:normAutofit/>
          </a:bodyPr>
          <a:lstStyle/>
          <a:p>
            <a:pPr algn="l">
              <a:lnSpc>
                <a:spcPct val="105000"/>
              </a:lnSpc>
              <a:buNone/>
              <a:defRPr sz="2100" b="1" i="0">
                <a:solidFill>
                  <a:srgbClr val="6B1835"/>
                </a:solidFill>
                <a:latin typeface="Georgia"/>
                <a:ea typeface="Georgia"/>
                <a:cs typeface="Georgia"/>
              </a:defRPr>
            </a:pPr>
            <a:r>
              <a:rPr lang="en-US" sz="2100" b="1" i="0" dirty="0">
                <a:solidFill>
                  <a:srgbClr val="3F7FC8"/>
                </a:solidFill>
                <a:latin typeface="Georgia"/>
                <a:ea typeface="Georgia"/>
                <a:cs typeface="Georgia"/>
              </a:rPr>
              <a:t>Extra Expense</a:t>
            </a:r>
          </a:p>
        </p:txBody>
      </p:sp>
      <p:sp>
        <p:nvSpPr>
          <p:cNvPr id="7" name="Rectangle 6">
            <a:extLst>
              <a:ext uri="{FF2B5EF4-FFF2-40B4-BE49-F238E27FC236}">
                <a16:creationId xmlns:a16="http://schemas.microsoft.com/office/drawing/2014/main" id="{35726162-FD95-41D9-A039-BCF45796387D}"/>
              </a:ext>
            </a:extLst>
          </p:cNvPr>
          <p:cNvSpPr>
            <a:spLocks noGrp="1"/>
          </p:cNvSpPr>
          <p:nvPr/>
        </p:nvSpPr>
        <p:spPr>
          <a:xfrm>
            <a:off x="685800" y="2647950"/>
            <a:ext cx="4762500" cy="495300"/>
          </a:xfrm>
          <a:prstGeom prst="rect">
            <a:avLst/>
          </a:prstGeom>
          <a:noFill/>
          <a:ln w="0">
            <a:noFill/>
            <a:prstDash val="solid"/>
          </a:ln>
        </p:spPr>
        <p:txBody>
          <a:bodyPr wrap="square" lIns="0" tIns="0" rIns="0" bIns="0" anchor="t">
            <a:normAutofit fontScale="98261"/>
          </a:bodyPr>
          <a:lstStyle/>
          <a:p>
            <a:pPr algn="l">
              <a:lnSpc>
                <a:spcPct val="105000"/>
              </a:lnSpc>
              <a:buNone/>
              <a:defRPr sz="1575" b="0" i="0">
                <a:solidFill>
                  <a:srgbClr val="25211F"/>
                </a:solidFill>
                <a:latin typeface="Aptos"/>
                <a:ea typeface="Aptos"/>
                <a:cs typeface="Aptos"/>
              </a:defRPr>
            </a:pPr>
            <a:r>
              <a:rPr lang="en-US" sz="1575" b="0" i="0">
                <a:solidFill>
                  <a:srgbClr val="203548"/>
                </a:solidFill>
                <a:latin typeface="Aptos"/>
                <a:ea typeface="Aptos"/>
                <a:cs typeface="Aptos"/>
              </a:rPr>
              <a:t>Temporary relocation, rental space, emergency equipment</a:t>
            </a:r>
          </a:p>
        </p:txBody>
      </p:sp>
      <p:sp>
        <p:nvSpPr>
          <p:cNvPr id="8" name="Straight Connector 7">
            <a:extLst>
              <a:ext uri="{FF2B5EF4-FFF2-40B4-BE49-F238E27FC236}">
                <a16:creationId xmlns:a16="http://schemas.microsoft.com/office/drawing/2014/main" id="{A686AC01-89C5-4DD3-943E-94F59A6208A4}"/>
              </a:ext>
            </a:extLst>
          </p:cNvPr>
          <p:cNvSpPr>
            <a:spLocks noGrp="1"/>
          </p:cNvSpPr>
          <p:nvPr/>
        </p:nvSpPr>
        <p:spPr>
          <a:xfrm>
            <a:off x="685800" y="3200400"/>
            <a:ext cx="533400" cy="0"/>
          </a:xfrm>
          <a:prstGeom prst="line">
            <a:avLst/>
          </a:prstGeom>
          <a:noFill/>
          <a:ln w="47625">
            <a:solidFill>
              <a:srgbClr val="D87368"/>
            </a:solidFill>
            <a:prstDash val="solid"/>
          </a:ln>
        </p:spPr>
        <p:txBody>
          <a:bodyPr/>
          <a:lstStyle/>
          <a:p>
            <a:endParaRPr lang="en-US"/>
          </a:p>
        </p:txBody>
      </p:sp>
      <p:sp>
        <p:nvSpPr>
          <p:cNvPr id="9" name="Rectangle 8">
            <a:extLst>
              <a:ext uri="{FF2B5EF4-FFF2-40B4-BE49-F238E27FC236}">
                <a16:creationId xmlns:a16="http://schemas.microsoft.com/office/drawing/2014/main" id="{C8667F25-1290-453D-B7FD-96502442ECCD}"/>
              </a:ext>
            </a:extLst>
          </p:cNvPr>
          <p:cNvSpPr>
            <a:spLocks noGrp="1"/>
          </p:cNvSpPr>
          <p:nvPr/>
        </p:nvSpPr>
        <p:spPr>
          <a:xfrm>
            <a:off x="685800" y="3371850"/>
            <a:ext cx="4762500" cy="361950"/>
          </a:xfrm>
          <a:prstGeom prst="rect">
            <a:avLst/>
          </a:prstGeom>
          <a:noFill/>
          <a:ln w="0">
            <a:noFill/>
            <a:prstDash val="solid"/>
          </a:ln>
        </p:spPr>
        <p:txBody>
          <a:bodyPr wrap="square" lIns="0" tIns="0" rIns="0" bIns="0" anchor="t">
            <a:normAutofit/>
          </a:bodyPr>
          <a:lstStyle/>
          <a:p>
            <a:pPr algn="l">
              <a:lnSpc>
                <a:spcPct val="105000"/>
              </a:lnSpc>
              <a:buNone/>
              <a:defRPr sz="2100" b="1" i="0">
                <a:solidFill>
                  <a:srgbClr val="6B1835"/>
                </a:solidFill>
                <a:latin typeface="Georgia"/>
                <a:ea typeface="Georgia"/>
                <a:cs typeface="Georgia"/>
              </a:defRPr>
            </a:pPr>
            <a:r>
              <a:rPr lang="en-US" sz="2100" b="1" i="0" dirty="0">
                <a:solidFill>
                  <a:srgbClr val="3F7FC8"/>
                </a:solidFill>
                <a:latin typeface="Georgia"/>
                <a:ea typeface="Georgia"/>
                <a:cs typeface="Georgia"/>
              </a:rPr>
              <a:t>Priests’ Personal Property</a:t>
            </a:r>
          </a:p>
        </p:txBody>
      </p:sp>
      <p:sp>
        <p:nvSpPr>
          <p:cNvPr id="10" name="Rectangle 9">
            <a:extLst>
              <a:ext uri="{FF2B5EF4-FFF2-40B4-BE49-F238E27FC236}">
                <a16:creationId xmlns:a16="http://schemas.microsoft.com/office/drawing/2014/main" id="{14C1B585-F496-4F58-A141-37B59BCB0D7F}"/>
              </a:ext>
            </a:extLst>
          </p:cNvPr>
          <p:cNvSpPr>
            <a:spLocks noGrp="1"/>
          </p:cNvSpPr>
          <p:nvPr/>
        </p:nvSpPr>
        <p:spPr>
          <a:xfrm>
            <a:off x="685800" y="3771900"/>
            <a:ext cx="4762500" cy="495300"/>
          </a:xfrm>
          <a:prstGeom prst="rect">
            <a:avLst/>
          </a:prstGeom>
          <a:noFill/>
          <a:ln w="0">
            <a:noFill/>
            <a:prstDash val="solid"/>
          </a:ln>
        </p:spPr>
        <p:txBody>
          <a:bodyPr wrap="square" lIns="0" tIns="0" rIns="0" bIns="0" anchor="t">
            <a:normAutofit fontScale="98261"/>
          </a:bodyPr>
          <a:lstStyle/>
          <a:p>
            <a:pPr algn="l">
              <a:lnSpc>
                <a:spcPct val="105000"/>
              </a:lnSpc>
              <a:buNone/>
              <a:defRPr sz="1575" b="0" i="0">
                <a:solidFill>
                  <a:srgbClr val="25211F"/>
                </a:solidFill>
                <a:latin typeface="Aptos"/>
                <a:ea typeface="Aptos"/>
                <a:cs typeface="Aptos"/>
              </a:defRPr>
            </a:pPr>
            <a:r>
              <a:rPr lang="en-US" sz="1575" b="0" i="0">
                <a:solidFill>
                  <a:srgbClr val="203548"/>
                </a:solidFill>
                <a:latin typeface="Aptos"/>
                <a:ea typeface="Aptos"/>
                <a:cs typeface="Aptos"/>
              </a:rPr>
              <a:t>Clothing, books, and personal items damaged in a covered event</a:t>
            </a:r>
          </a:p>
        </p:txBody>
      </p:sp>
      <p:sp>
        <p:nvSpPr>
          <p:cNvPr id="11" name="Straight Connector 10">
            <a:extLst>
              <a:ext uri="{FF2B5EF4-FFF2-40B4-BE49-F238E27FC236}">
                <a16:creationId xmlns:a16="http://schemas.microsoft.com/office/drawing/2014/main" id="{5E9ACC8B-2B47-45F7-A631-630B77745D54}"/>
              </a:ext>
            </a:extLst>
          </p:cNvPr>
          <p:cNvSpPr>
            <a:spLocks noGrp="1"/>
          </p:cNvSpPr>
          <p:nvPr/>
        </p:nvSpPr>
        <p:spPr>
          <a:xfrm>
            <a:off x="685800" y="4324350"/>
            <a:ext cx="533400" cy="0"/>
          </a:xfrm>
          <a:prstGeom prst="line">
            <a:avLst/>
          </a:prstGeom>
          <a:noFill/>
          <a:ln w="47625">
            <a:solidFill>
              <a:srgbClr val="D87368"/>
            </a:solidFill>
            <a:prstDash val="solid"/>
          </a:ln>
        </p:spPr>
        <p:txBody>
          <a:bodyPr/>
          <a:lstStyle/>
          <a:p>
            <a:endParaRPr lang="en-US"/>
          </a:p>
        </p:txBody>
      </p:sp>
      <p:sp>
        <p:nvSpPr>
          <p:cNvPr id="12" name="Rectangle 11">
            <a:extLst>
              <a:ext uri="{FF2B5EF4-FFF2-40B4-BE49-F238E27FC236}">
                <a16:creationId xmlns:a16="http://schemas.microsoft.com/office/drawing/2014/main" id="{346DD46C-06E3-40CC-ACF6-6609085164B6}"/>
              </a:ext>
            </a:extLst>
          </p:cNvPr>
          <p:cNvSpPr>
            <a:spLocks noGrp="1"/>
          </p:cNvSpPr>
          <p:nvPr/>
        </p:nvSpPr>
        <p:spPr>
          <a:xfrm>
            <a:off x="685800" y="4495800"/>
            <a:ext cx="4762500" cy="361950"/>
          </a:xfrm>
          <a:prstGeom prst="rect">
            <a:avLst/>
          </a:prstGeom>
          <a:noFill/>
          <a:ln w="0">
            <a:noFill/>
            <a:prstDash val="solid"/>
          </a:ln>
        </p:spPr>
        <p:txBody>
          <a:bodyPr wrap="square" lIns="0" tIns="0" rIns="0" bIns="0" anchor="t">
            <a:normAutofit/>
          </a:bodyPr>
          <a:lstStyle/>
          <a:p>
            <a:pPr algn="l">
              <a:lnSpc>
                <a:spcPct val="105000"/>
              </a:lnSpc>
              <a:buNone/>
              <a:defRPr sz="2100" b="1" i="0">
                <a:solidFill>
                  <a:srgbClr val="6B1835"/>
                </a:solidFill>
                <a:latin typeface="Georgia"/>
                <a:ea typeface="Georgia"/>
                <a:cs typeface="Georgia"/>
              </a:defRPr>
            </a:pPr>
            <a:r>
              <a:rPr lang="en-US" sz="2100" b="1" i="0">
                <a:solidFill>
                  <a:srgbClr val="3F7FC8"/>
                </a:solidFill>
                <a:latin typeface="Georgia"/>
                <a:ea typeface="Georgia"/>
                <a:cs typeface="Georgia"/>
              </a:rPr>
              <a:t>Ordinance &amp; Law</a:t>
            </a:r>
          </a:p>
        </p:txBody>
      </p:sp>
      <p:sp>
        <p:nvSpPr>
          <p:cNvPr id="13" name="Rectangle 12">
            <a:extLst>
              <a:ext uri="{FF2B5EF4-FFF2-40B4-BE49-F238E27FC236}">
                <a16:creationId xmlns:a16="http://schemas.microsoft.com/office/drawing/2014/main" id="{EE840BE0-5E75-4ECC-896A-7AE83F04A072}"/>
              </a:ext>
            </a:extLst>
          </p:cNvPr>
          <p:cNvSpPr>
            <a:spLocks noGrp="1"/>
          </p:cNvSpPr>
          <p:nvPr/>
        </p:nvSpPr>
        <p:spPr>
          <a:xfrm>
            <a:off x="685800" y="4895850"/>
            <a:ext cx="4762500" cy="495300"/>
          </a:xfrm>
          <a:prstGeom prst="rect">
            <a:avLst/>
          </a:prstGeom>
          <a:noFill/>
          <a:ln w="0">
            <a:noFill/>
            <a:prstDash val="solid"/>
          </a:ln>
        </p:spPr>
        <p:txBody>
          <a:bodyPr wrap="square" lIns="0" tIns="0" rIns="0" bIns="0" anchor="t">
            <a:normAutofit fontScale="98261"/>
          </a:bodyPr>
          <a:lstStyle/>
          <a:p>
            <a:pPr algn="l">
              <a:lnSpc>
                <a:spcPct val="105000"/>
              </a:lnSpc>
              <a:buNone/>
              <a:defRPr sz="1575" b="0" i="0">
                <a:solidFill>
                  <a:srgbClr val="25211F"/>
                </a:solidFill>
                <a:latin typeface="Aptos"/>
                <a:ea typeface="Aptos"/>
                <a:cs typeface="Aptos"/>
              </a:defRPr>
            </a:pPr>
            <a:r>
              <a:rPr lang="en-US" sz="1575" b="0" i="0">
                <a:solidFill>
                  <a:srgbClr val="203548"/>
                </a:solidFill>
                <a:latin typeface="Aptos"/>
                <a:ea typeface="Aptos"/>
                <a:cs typeface="Aptos"/>
              </a:rPr>
              <a:t>Required upgrades to meet current building codes</a:t>
            </a:r>
          </a:p>
        </p:txBody>
      </p:sp>
      <p:sp>
        <p:nvSpPr>
          <p:cNvPr id="14" name="Straight Connector 13">
            <a:extLst>
              <a:ext uri="{FF2B5EF4-FFF2-40B4-BE49-F238E27FC236}">
                <a16:creationId xmlns:a16="http://schemas.microsoft.com/office/drawing/2014/main" id="{1C6700FD-2D8B-4D52-892C-C9DC5C308E34}"/>
              </a:ext>
            </a:extLst>
          </p:cNvPr>
          <p:cNvSpPr>
            <a:spLocks noGrp="1"/>
          </p:cNvSpPr>
          <p:nvPr/>
        </p:nvSpPr>
        <p:spPr>
          <a:xfrm>
            <a:off x="6286500" y="2076450"/>
            <a:ext cx="533400" cy="0"/>
          </a:xfrm>
          <a:prstGeom prst="line">
            <a:avLst/>
          </a:prstGeom>
          <a:noFill/>
          <a:ln w="47625">
            <a:solidFill>
              <a:srgbClr val="D87368"/>
            </a:solidFill>
            <a:prstDash val="solid"/>
          </a:ln>
        </p:spPr>
        <p:txBody>
          <a:bodyPr/>
          <a:lstStyle/>
          <a:p>
            <a:endParaRPr lang="en-US"/>
          </a:p>
        </p:txBody>
      </p:sp>
      <p:sp>
        <p:nvSpPr>
          <p:cNvPr id="15" name="Rectangle 14">
            <a:extLst>
              <a:ext uri="{FF2B5EF4-FFF2-40B4-BE49-F238E27FC236}">
                <a16:creationId xmlns:a16="http://schemas.microsoft.com/office/drawing/2014/main" id="{FE959A05-1E2D-409F-B2F2-6F296630C79C}"/>
              </a:ext>
            </a:extLst>
          </p:cNvPr>
          <p:cNvSpPr>
            <a:spLocks noGrp="1"/>
          </p:cNvSpPr>
          <p:nvPr/>
        </p:nvSpPr>
        <p:spPr>
          <a:xfrm>
            <a:off x="6286500" y="2247900"/>
            <a:ext cx="4762500" cy="361950"/>
          </a:xfrm>
          <a:prstGeom prst="rect">
            <a:avLst/>
          </a:prstGeom>
          <a:noFill/>
          <a:ln w="0">
            <a:noFill/>
            <a:prstDash val="solid"/>
          </a:ln>
        </p:spPr>
        <p:txBody>
          <a:bodyPr wrap="square" lIns="0" tIns="0" rIns="0" bIns="0" anchor="t">
            <a:normAutofit/>
          </a:bodyPr>
          <a:lstStyle/>
          <a:p>
            <a:pPr algn="l">
              <a:lnSpc>
                <a:spcPct val="105000"/>
              </a:lnSpc>
              <a:buNone/>
              <a:defRPr sz="2100" b="1" i="0">
                <a:solidFill>
                  <a:srgbClr val="6B1835"/>
                </a:solidFill>
                <a:latin typeface="Georgia"/>
                <a:ea typeface="Georgia"/>
                <a:cs typeface="Georgia"/>
              </a:defRPr>
            </a:pPr>
            <a:r>
              <a:rPr lang="en-US" sz="2100" b="1" i="0">
                <a:solidFill>
                  <a:srgbClr val="3F7FC8"/>
                </a:solidFill>
                <a:latin typeface="Georgia"/>
                <a:ea typeface="Georgia"/>
                <a:cs typeface="Georgia"/>
              </a:rPr>
              <a:t>Debris Removal</a:t>
            </a:r>
          </a:p>
        </p:txBody>
      </p:sp>
      <p:sp>
        <p:nvSpPr>
          <p:cNvPr id="16" name="Rectangle 15">
            <a:extLst>
              <a:ext uri="{FF2B5EF4-FFF2-40B4-BE49-F238E27FC236}">
                <a16:creationId xmlns:a16="http://schemas.microsoft.com/office/drawing/2014/main" id="{FC8DAFAC-449C-46EB-AEEB-C684D2D7527C}"/>
              </a:ext>
            </a:extLst>
          </p:cNvPr>
          <p:cNvSpPr>
            <a:spLocks noGrp="1"/>
          </p:cNvSpPr>
          <p:nvPr/>
        </p:nvSpPr>
        <p:spPr>
          <a:xfrm>
            <a:off x="6286500" y="2647950"/>
            <a:ext cx="4762500" cy="495300"/>
          </a:xfrm>
          <a:prstGeom prst="rect">
            <a:avLst/>
          </a:prstGeom>
          <a:noFill/>
          <a:ln w="0">
            <a:noFill/>
            <a:prstDash val="solid"/>
          </a:ln>
        </p:spPr>
        <p:txBody>
          <a:bodyPr wrap="square" lIns="0" tIns="0" rIns="0" bIns="0" anchor="t">
            <a:normAutofit/>
          </a:bodyPr>
          <a:lstStyle/>
          <a:p>
            <a:pPr algn="l">
              <a:lnSpc>
                <a:spcPct val="105000"/>
              </a:lnSpc>
              <a:buNone/>
              <a:defRPr sz="1575" b="0" i="0">
                <a:solidFill>
                  <a:srgbClr val="25211F"/>
                </a:solidFill>
                <a:latin typeface="Aptos"/>
                <a:ea typeface="Aptos"/>
                <a:cs typeface="Aptos"/>
              </a:defRPr>
            </a:pPr>
            <a:r>
              <a:rPr lang="en-US" sz="1575" b="0" i="0">
                <a:solidFill>
                  <a:srgbClr val="203548"/>
                </a:solidFill>
                <a:latin typeface="Aptos"/>
                <a:ea typeface="Aptos"/>
                <a:cs typeface="Aptos"/>
              </a:rPr>
              <a:t>Removal and disposal after a covered loss</a:t>
            </a:r>
          </a:p>
        </p:txBody>
      </p:sp>
      <p:sp>
        <p:nvSpPr>
          <p:cNvPr id="17" name="Straight Connector 16">
            <a:extLst>
              <a:ext uri="{FF2B5EF4-FFF2-40B4-BE49-F238E27FC236}">
                <a16:creationId xmlns:a16="http://schemas.microsoft.com/office/drawing/2014/main" id="{A1547115-0143-4085-B418-4A7820490C16}"/>
              </a:ext>
            </a:extLst>
          </p:cNvPr>
          <p:cNvSpPr>
            <a:spLocks noGrp="1"/>
          </p:cNvSpPr>
          <p:nvPr/>
        </p:nvSpPr>
        <p:spPr>
          <a:xfrm>
            <a:off x="6286500" y="3200400"/>
            <a:ext cx="533400" cy="0"/>
          </a:xfrm>
          <a:prstGeom prst="line">
            <a:avLst/>
          </a:prstGeom>
          <a:noFill/>
          <a:ln w="47625">
            <a:solidFill>
              <a:srgbClr val="D87368"/>
            </a:solidFill>
            <a:prstDash val="solid"/>
          </a:ln>
        </p:spPr>
        <p:txBody>
          <a:bodyPr/>
          <a:lstStyle/>
          <a:p>
            <a:endParaRPr lang="en-US"/>
          </a:p>
        </p:txBody>
      </p:sp>
      <p:sp>
        <p:nvSpPr>
          <p:cNvPr id="18" name="Rectangle 17">
            <a:extLst>
              <a:ext uri="{FF2B5EF4-FFF2-40B4-BE49-F238E27FC236}">
                <a16:creationId xmlns:a16="http://schemas.microsoft.com/office/drawing/2014/main" id="{359AF1E1-AC21-4818-8A5C-50FA981001ED}"/>
              </a:ext>
            </a:extLst>
          </p:cNvPr>
          <p:cNvSpPr>
            <a:spLocks noGrp="1"/>
          </p:cNvSpPr>
          <p:nvPr/>
        </p:nvSpPr>
        <p:spPr>
          <a:xfrm>
            <a:off x="6286500" y="3371850"/>
            <a:ext cx="4762500" cy="361950"/>
          </a:xfrm>
          <a:prstGeom prst="rect">
            <a:avLst/>
          </a:prstGeom>
          <a:noFill/>
          <a:ln w="0">
            <a:noFill/>
            <a:prstDash val="solid"/>
          </a:ln>
        </p:spPr>
        <p:txBody>
          <a:bodyPr wrap="square" lIns="0" tIns="0" rIns="0" bIns="0" anchor="t">
            <a:normAutofit/>
          </a:bodyPr>
          <a:lstStyle/>
          <a:p>
            <a:pPr algn="l">
              <a:lnSpc>
                <a:spcPct val="105000"/>
              </a:lnSpc>
              <a:buNone/>
              <a:defRPr sz="2100" b="1" i="0">
                <a:solidFill>
                  <a:srgbClr val="6B1835"/>
                </a:solidFill>
                <a:latin typeface="Georgia"/>
                <a:ea typeface="Georgia"/>
                <a:cs typeface="Georgia"/>
              </a:defRPr>
            </a:pPr>
            <a:r>
              <a:rPr lang="en-US" sz="2100" b="1" i="0">
                <a:solidFill>
                  <a:srgbClr val="3F7FC8"/>
                </a:solidFill>
                <a:latin typeface="Georgia"/>
                <a:ea typeface="Georgia"/>
                <a:cs typeface="Georgia"/>
              </a:rPr>
              <a:t>Emergency Mitigation</a:t>
            </a:r>
          </a:p>
        </p:txBody>
      </p:sp>
      <p:sp>
        <p:nvSpPr>
          <p:cNvPr id="19" name="Rectangle 18">
            <a:extLst>
              <a:ext uri="{FF2B5EF4-FFF2-40B4-BE49-F238E27FC236}">
                <a16:creationId xmlns:a16="http://schemas.microsoft.com/office/drawing/2014/main" id="{C6C744FD-9720-439A-AEC7-1B9C0B8E59C6}"/>
              </a:ext>
            </a:extLst>
          </p:cNvPr>
          <p:cNvSpPr>
            <a:spLocks noGrp="1"/>
          </p:cNvSpPr>
          <p:nvPr/>
        </p:nvSpPr>
        <p:spPr>
          <a:xfrm>
            <a:off x="6286500" y="3771900"/>
            <a:ext cx="4762500" cy="495300"/>
          </a:xfrm>
          <a:prstGeom prst="rect">
            <a:avLst/>
          </a:prstGeom>
          <a:noFill/>
          <a:ln w="0">
            <a:noFill/>
            <a:prstDash val="solid"/>
          </a:ln>
        </p:spPr>
        <p:txBody>
          <a:bodyPr wrap="square" lIns="0" tIns="0" rIns="0" bIns="0" anchor="t">
            <a:normAutofit/>
          </a:bodyPr>
          <a:lstStyle/>
          <a:p>
            <a:pPr algn="l">
              <a:lnSpc>
                <a:spcPct val="105000"/>
              </a:lnSpc>
              <a:buNone/>
              <a:defRPr sz="1575" b="0" i="0">
                <a:solidFill>
                  <a:srgbClr val="25211F"/>
                </a:solidFill>
                <a:latin typeface="Aptos"/>
                <a:ea typeface="Aptos"/>
                <a:cs typeface="Aptos"/>
              </a:defRPr>
            </a:pPr>
            <a:r>
              <a:rPr lang="en-US" sz="1575" b="0" i="0">
                <a:solidFill>
                  <a:srgbClr val="203548"/>
                </a:solidFill>
                <a:latin typeface="Aptos"/>
                <a:ea typeface="Aptos"/>
                <a:cs typeface="Aptos"/>
              </a:rPr>
              <a:t>Immediate measures that limit further damage</a:t>
            </a:r>
          </a:p>
        </p:txBody>
      </p:sp>
      <p:sp>
        <p:nvSpPr>
          <p:cNvPr id="20" name="Straight Connector 19">
            <a:extLst>
              <a:ext uri="{FF2B5EF4-FFF2-40B4-BE49-F238E27FC236}">
                <a16:creationId xmlns:a16="http://schemas.microsoft.com/office/drawing/2014/main" id="{4827C611-A46A-4747-8FD5-AC1122978216}"/>
              </a:ext>
            </a:extLst>
          </p:cNvPr>
          <p:cNvSpPr>
            <a:spLocks noGrp="1"/>
          </p:cNvSpPr>
          <p:nvPr/>
        </p:nvSpPr>
        <p:spPr>
          <a:xfrm>
            <a:off x="685800" y="5581650"/>
            <a:ext cx="10820400" cy="0"/>
          </a:xfrm>
          <a:prstGeom prst="line">
            <a:avLst/>
          </a:prstGeom>
          <a:noFill/>
          <a:ln w="19050">
            <a:solidFill>
              <a:srgbClr val="D87368"/>
            </a:solidFill>
            <a:prstDash val="solid"/>
          </a:ln>
        </p:spPr>
        <p:txBody>
          <a:bodyPr/>
          <a:lstStyle/>
          <a:p>
            <a:endParaRPr lang="en-US"/>
          </a:p>
        </p:txBody>
      </p:sp>
      <p:sp>
        <p:nvSpPr>
          <p:cNvPr id="21" name="Rectangle 20">
            <a:extLst>
              <a:ext uri="{FF2B5EF4-FFF2-40B4-BE49-F238E27FC236}">
                <a16:creationId xmlns:a16="http://schemas.microsoft.com/office/drawing/2014/main" id="{BB6E807C-5622-46DE-976C-8D1C54159BFA}"/>
              </a:ext>
            </a:extLst>
          </p:cNvPr>
          <p:cNvSpPr>
            <a:spLocks noGrp="1"/>
          </p:cNvSpPr>
          <p:nvPr/>
        </p:nvSpPr>
        <p:spPr>
          <a:xfrm>
            <a:off x="685800" y="5734050"/>
            <a:ext cx="10820400" cy="590550"/>
          </a:xfrm>
          <a:prstGeom prst="rect">
            <a:avLst/>
          </a:prstGeom>
          <a:noFill/>
          <a:ln w="0">
            <a:noFill/>
            <a:prstDash val="solid"/>
          </a:ln>
        </p:spPr>
        <p:txBody>
          <a:bodyPr wrap="square" lIns="0" tIns="0" rIns="0" bIns="0" anchor="t">
            <a:normAutofit/>
          </a:bodyPr>
          <a:lstStyle/>
          <a:p>
            <a:pPr algn="ctr">
              <a:lnSpc>
                <a:spcPct val="105000"/>
              </a:lnSpc>
              <a:buNone/>
              <a:defRPr sz="1875" b="0" i="1">
                <a:solidFill>
                  <a:srgbClr val="6B1835"/>
                </a:solidFill>
                <a:latin typeface="Georgia"/>
                <a:ea typeface="Georgia"/>
                <a:cs typeface="Georgia"/>
              </a:defRPr>
            </a:pPr>
            <a:r>
              <a:rPr lang="en-US" sz="1875" b="0" i="1">
                <a:solidFill>
                  <a:srgbClr val="3F7FC8"/>
                </a:solidFill>
                <a:latin typeface="Georgia"/>
                <a:ea typeface="Georgia"/>
                <a:cs typeface="Georgia"/>
              </a:rPr>
              <a:t>“These coverages help keep ministry operations running.”</a:t>
            </a:r>
          </a:p>
        </p:txBody>
      </p:sp>
    </p:spTree>
    <p:extLst>
      <p:ext uri="{BB962C8B-B14F-4D97-AF65-F5344CB8AC3E}">
        <p14:creationId xmlns:p14="http://schemas.microsoft.com/office/powerpoint/2010/main" val="7377597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5F9FD"/>
        </a:solidFill>
        <a:effectLst/>
      </p:bgPr>
    </p:bg>
    <p:spTree>
      <p:nvGrpSpPr>
        <p:cNvPr id="1" name=""/>
        <p:cNvGrpSpPr/>
        <p:nvPr/>
      </p:nvGrpSpPr>
      <p:grpSpPr>
        <a:xfrm>
          <a:off x="0" y="0"/>
          <a:ext cx="0" cy="0"/>
          <a:chOff x="0" y="0"/>
          <a:chExt cx="0" cy="0"/>
        </a:xfrm>
      </p:grpSpPr>
      <p:sp>
        <p:nvSpPr>
          <p:cNvPr id="2" name="TextBox 1"/>
          <p:cNvSpPr txBox="1"/>
          <p:nvPr/>
        </p:nvSpPr>
        <p:spPr>
          <a:xfrm>
            <a:off x="685800" y="320040"/>
            <a:ext cx="5303520" cy="228600"/>
          </a:xfrm>
          <a:prstGeom prst="rect">
            <a:avLst/>
          </a:prstGeom>
          <a:noFill/>
        </p:spPr>
        <p:txBody>
          <a:bodyPr wrap="square" lIns="0" tIns="0" rIns="0" bIns="0" anchor="t">
            <a:spAutoFit/>
          </a:bodyPr>
          <a:lstStyle/>
          <a:p>
            <a:pPr algn="l"/>
            <a:r>
              <a:rPr sz="1350" b="1" i="0">
                <a:solidFill>
                  <a:srgbClr val="3F7FC8"/>
                </a:solidFill>
                <a:latin typeface="Aptos"/>
              </a:rPr>
              <a:t>COMMON COVERAGE LIMITATIONS &amp; EXCLUSIONS</a:t>
            </a:r>
          </a:p>
        </p:txBody>
      </p:sp>
      <p:sp>
        <p:nvSpPr>
          <p:cNvPr id="3" name="TextBox 2"/>
          <p:cNvSpPr txBox="1"/>
          <p:nvPr/>
        </p:nvSpPr>
        <p:spPr>
          <a:xfrm>
            <a:off x="11109960" y="320040"/>
            <a:ext cx="384048" cy="207749"/>
          </a:xfrm>
          <a:prstGeom prst="rect">
            <a:avLst/>
          </a:prstGeom>
          <a:noFill/>
        </p:spPr>
        <p:txBody>
          <a:bodyPr wrap="square" lIns="0" tIns="0" rIns="0" bIns="0" anchor="t">
            <a:spAutoFit/>
          </a:bodyPr>
          <a:lstStyle/>
          <a:p>
            <a:pPr algn="r"/>
            <a:r>
              <a:rPr lang="en-US" sz="1350" b="1" dirty="0">
                <a:solidFill>
                  <a:srgbClr val="66788A"/>
                </a:solidFill>
                <a:latin typeface="Aptos"/>
              </a:rPr>
              <a:t>12</a:t>
            </a:r>
            <a:endParaRPr sz="1350" b="1" i="0" dirty="0">
              <a:solidFill>
                <a:srgbClr val="66788A"/>
              </a:solidFill>
              <a:latin typeface="Aptos"/>
            </a:endParaRPr>
          </a:p>
        </p:txBody>
      </p:sp>
      <p:sp>
        <p:nvSpPr>
          <p:cNvPr id="4" name="Rectangle 3"/>
          <p:cNvSpPr/>
          <p:nvPr/>
        </p:nvSpPr>
        <p:spPr>
          <a:xfrm>
            <a:off x="685800" y="630936"/>
            <a:ext cx="10808208" cy="13716"/>
          </a:xfrm>
          <a:prstGeom prst="rect">
            <a:avLst/>
          </a:prstGeom>
          <a:solidFill>
            <a:srgbClr val="D8736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685800" y="832104"/>
            <a:ext cx="10424160" cy="932688"/>
          </a:xfrm>
          <a:prstGeom prst="rect">
            <a:avLst/>
          </a:prstGeom>
          <a:noFill/>
        </p:spPr>
        <p:txBody>
          <a:bodyPr wrap="square" lIns="0" tIns="0" rIns="0" bIns="0" anchor="t">
            <a:spAutoFit/>
          </a:bodyPr>
          <a:lstStyle/>
          <a:p>
            <a:pPr algn="l"/>
            <a:r>
              <a:rPr sz="3600" b="1" i="0">
                <a:solidFill>
                  <a:srgbClr val="203548"/>
                </a:solidFill>
                <a:latin typeface="Georgia"/>
              </a:rPr>
              <a:t>Four common conditions can limit coverage</a:t>
            </a:r>
          </a:p>
        </p:txBody>
      </p:sp>
      <p:sp>
        <p:nvSpPr>
          <p:cNvPr id="6" name="TextBox 5"/>
          <p:cNvSpPr txBox="1"/>
          <p:nvPr/>
        </p:nvSpPr>
        <p:spPr>
          <a:xfrm>
            <a:off x="685800" y="1865376"/>
            <a:ext cx="2103120" cy="1234440"/>
          </a:xfrm>
          <a:prstGeom prst="rect">
            <a:avLst/>
          </a:prstGeom>
          <a:noFill/>
        </p:spPr>
        <p:txBody>
          <a:bodyPr wrap="square" lIns="0" tIns="0" rIns="0" bIns="0" anchor="t">
            <a:spAutoFit/>
          </a:bodyPr>
          <a:lstStyle/>
          <a:p>
            <a:pPr algn="l"/>
            <a:r>
              <a:rPr sz="9600" b="1" i="0">
                <a:solidFill>
                  <a:srgbClr val="3F7FC8"/>
                </a:solidFill>
                <a:latin typeface="Georgia"/>
              </a:rPr>
              <a:t>4</a:t>
            </a:r>
          </a:p>
        </p:txBody>
      </p:sp>
      <p:sp>
        <p:nvSpPr>
          <p:cNvPr id="7" name="TextBox 6"/>
          <p:cNvSpPr txBox="1"/>
          <p:nvPr/>
        </p:nvSpPr>
        <p:spPr>
          <a:xfrm>
            <a:off x="768096" y="3099816"/>
            <a:ext cx="2468880" cy="749808"/>
          </a:xfrm>
          <a:prstGeom prst="rect">
            <a:avLst/>
          </a:prstGeom>
          <a:noFill/>
        </p:spPr>
        <p:txBody>
          <a:bodyPr wrap="square" lIns="0" tIns="0" rIns="0" bIns="0" anchor="t">
            <a:spAutoFit/>
          </a:bodyPr>
          <a:lstStyle/>
          <a:p>
            <a:pPr algn="l"/>
            <a:r>
              <a:rPr sz="2200" b="1" i="0">
                <a:solidFill>
                  <a:srgbClr val="203548"/>
                </a:solidFill>
                <a:latin typeface="Aptos"/>
              </a:rPr>
              <a:t>COMMON
CONDITIONS</a:t>
            </a:r>
          </a:p>
        </p:txBody>
      </p:sp>
      <p:sp>
        <p:nvSpPr>
          <p:cNvPr id="8" name="TextBox 7"/>
          <p:cNvSpPr txBox="1"/>
          <p:nvPr/>
        </p:nvSpPr>
        <p:spPr>
          <a:xfrm>
            <a:off x="768096" y="4096512"/>
            <a:ext cx="2578608" cy="1107996"/>
          </a:xfrm>
          <a:prstGeom prst="rect">
            <a:avLst/>
          </a:prstGeom>
          <a:noFill/>
        </p:spPr>
        <p:txBody>
          <a:bodyPr wrap="square" lIns="0" tIns="0" rIns="0" bIns="0" anchor="t">
            <a:spAutoFit/>
          </a:bodyPr>
          <a:lstStyle/>
          <a:p>
            <a:pPr algn="l"/>
            <a:r>
              <a:rPr sz="1800" b="0" i="1" dirty="0">
                <a:solidFill>
                  <a:srgbClr val="66788A"/>
                </a:solidFill>
                <a:latin typeface="Aptos"/>
              </a:rPr>
              <a:t>Coverage depends on the cause of loss and the applicable </a:t>
            </a:r>
            <a:r>
              <a:rPr lang="en-US" i="1" dirty="0">
                <a:solidFill>
                  <a:srgbClr val="66788A"/>
                </a:solidFill>
                <a:latin typeface="Aptos"/>
              </a:rPr>
              <a:t>certificate</a:t>
            </a:r>
            <a:r>
              <a:rPr sz="1800" b="0" i="1" dirty="0">
                <a:solidFill>
                  <a:srgbClr val="66788A"/>
                </a:solidFill>
                <a:latin typeface="Aptos"/>
              </a:rPr>
              <a:t> terms.</a:t>
            </a:r>
          </a:p>
        </p:txBody>
      </p:sp>
      <p:sp>
        <p:nvSpPr>
          <p:cNvPr id="9" name="Rectangle 8"/>
          <p:cNvSpPr/>
          <p:nvPr/>
        </p:nvSpPr>
        <p:spPr>
          <a:xfrm>
            <a:off x="3703320" y="1938528"/>
            <a:ext cx="22860" cy="3410712"/>
          </a:xfrm>
          <a:prstGeom prst="rect">
            <a:avLst/>
          </a:prstGeom>
          <a:solidFill>
            <a:srgbClr val="D8736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4160520" y="1901952"/>
            <a:ext cx="384048" cy="256032"/>
          </a:xfrm>
          <a:prstGeom prst="rect">
            <a:avLst/>
          </a:prstGeom>
          <a:noFill/>
        </p:spPr>
        <p:txBody>
          <a:bodyPr wrap="square" lIns="0" tIns="0" rIns="0" bIns="0" anchor="t">
            <a:spAutoFit/>
          </a:bodyPr>
          <a:lstStyle/>
          <a:p>
            <a:pPr algn="l"/>
            <a:r>
              <a:rPr sz="1500" b="1" i="0">
                <a:solidFill>
                  <a:srgbClr val="D87368"/>
                </a:solidFill>
                <a:latin typeface="Aptos"/>
              </a:rPr>
              <a:t>01</a:t>
            </a:r>
          </a:p>
        </p:txBody>
      </p:sp>
      <p:sp>
        <p:nvSpPr>
          <p:cNvPr id="11" name="Rectangle 10"/>
          <p:cNvSpPr/>
          <p:nvPr/>
        </p:nvSpPr>
        <p:spPr>
          <a:xfrm>
            <a:off x="4608576" y="2039112"/>
            <a:ext cx="393192" cy="22860"/>
          </a:xfrm>
          <a:prstGeom prst="rect">
            <a:avLst/>
          </a:prstGeom>
          <a:solidFill>
            <a:srgbClr val="B9D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5193792" y="1874520"/>
            <a:ext cx="5943600" cy="347472"/>
          </a:xfrm>
          <a:prstGeom prst="rect">
            <a:avLst/>
          </a:prstGeom>
          <a:noFill/>
        </p:spPr>
        <p:txBody>
          <a:bodyPr wrap="square" lIns="0" tIns="0" rIns="0" bIns="0" anchor="t">
            <a:spAutoFit/>
          </a:bodyPr>
          <a:lstStyle/>
          <a:p>
            <a:pPr algn="l"/>
            <a:r>
              <a:rPr sz="2200" b="1" i="0">
                <a:solidFill>
                  <a:srgbClr val="3F7FC8"/>
                </a:solidFill>
                <a:latin typeface="Georgia"/>
              </a:rPr>
              <a:t>Wear and tear</a:t>
            </a:r>
          </a:p>
        </p:txBody>
      </p:sp>
      <p:sp>
        <p:nvSpPr>
          <p:cNvPr id="13" name="TextBox 12"/>
          <p:cNvSpPr txBox="1"/>
          <p:nvPr/>
        </p:nvSpPr>
        <p:spPr>
          <a:xfrm>
            <a:off x="5193792" y="2276856"/>
            <a:ext cx="5943600" cy="347472"/>
          </a:xfrm>
          <a:prstGeom prst="rect">
            <a:avLst/>
          </a:prstGeom>
          <a:noFill/>
        </p:spPr>
        <p:txBody>
          <a:bodyPr wrap="square" lIns="0" tIns="0" rIns="0" bIns="0" anchor="t">
            <a:spAutoFit/>
          </a:bodyPr>
          <a:lstStyle/>
          <a:p>
            <a:pPr algn="l"/>
            <a:r>
              <a:rPr sz="1575" b="0" i="0">
                <a:solidFill>
                  <a:srgbClr val="66788A"/>
                </a:solidFill>
                <a:latin typeface="Aptos"/>
              </a:rPr>
              <a:t>Normal aging and use over time</a:t>
            </a:r>
          </a:p>
        </p:txBody>
      </p:sp>
      <p:sp>
        <p:nvSpPr>
          <p:cNvPr id="14" name="TextBox 13"/>
          <p:cNvSpPr txBox="1"/>
          <p:nvPr/>
        </p:nvSpPr>
        <p:spPr>
          <a:xfrm>
            <a:off x="4160520" y="2761488"/>
            <a:ext cx="384048" cy="256032"/>
          </a:xfrm>
          <a:prstGeom prst="rect">
            <a:avLst/>
          </a:prstGeom>
          <a:noFill/>
        </p:spPr>
        <p:txBody>
          <a:bodyPr wrap="square" lIns="0" tIns="0" rIns="0" bIns="0" anchor="t">
            <a:spAutoFit/>
          </a:bodyPr>
          <a:lstStyle/>
          <a:p>
            <a:pPr algn="l"/>
            <a:r>
              <a:rPr sz="1500" b="1" i="0">
                <a:solidFill>
                  <a:srgbClr val="D87368"/>
                </a:solidFill>
                <a:latin typeface="Aptos"/>
              </a:rPr>
              <a:t>02</a:t>
            </a:r>
          </a:p>
        </p:txBody>
      </p:sp>
      <p:sp>
        <p:nvSpPr>
          <p:cNvPr id="15" name="Rectangle 14"/>
          <p:cNvSpPr/>
          <p:nvPr/>
        </p:nvSpPr>
        <p:spPr>
          <a:xfrm>
            <a:off x="4608576" y="2898648"/>
            <a:ext cx="393192" cy="22860"/>
          </a:xfrm>
          <a:prstGeom prst="rect">
            <a:avLst/>
          </a:prstGeom>
          <a:solidFill>
            <a:srgbClr val="B9D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5193792" y="2734056"/>
            <a:ext cx="5943600" cy="347472"/>
          </a:xfrm>
          <a:prstGeom prst="rect">
            <a:avLst/>
          </a:prstGeom>
          <a:noFill/>
        </p:spPr>
        <p:txBody>
          <a:bodyPr wrap="square" lIns="0" tIns="0" rIns="0" bIns="0" anchor="t">
            <a:spAutoFit/>
          </a:bodyPr>
          <a:lstStyle/>
          <a:p>
            <a:pPr algn="l"/>
            <a:r>
              <a:rPr sz="2200" b="1" i="0">
                <a:solidFill>
                  <a:srgbClr val="3F7FC8"/>
                </a:solidFill>
                <a:latin typeface="Georgia"/>
              </a:rPr>
              <a:t>Maintenance-related issues</a:t>
            </a:r>
          </a:p>
        </p:txBody>
      </p:sp>
      <p:sp>
        <p:nvSpPr>
          <p:cNvPr id="17" name="TextBox 16"/>
          <p:cNvSpPr txBox="1"/>
          <p:nvPr/>
        </p:nvSpPr>
        <p:spPr>
          <a:xfrm>
            <a:off x="5193792" y="3136392"/>
            <a:ext cx="5943600" cy="347472"/>
          </a:xfrm>
          <a:prstGeom prst="rect">
            <a:avLst/>
          </a:prstGeom>
          <a:noFill/>
        </p:spPr>
        <p:txBody>
          <a:bodyPr wrap="square" lIns="0" tIns="0" rIns="0" bIns="0" anchor="t">
            <a:spAutoFit/>
          </a:bodyPr>
          <a:lstStyle/>
          <a:p>
            <a:pPr algn="l"/>
            <a:r>
              <a:rPr sz="1575" b="0" i="0">
                <a:solidFill>
                  <a:srgbClr val="66788A"/>
                </a:solidFill>
                <a:latin typeface="Aptos"/>
              </a:rPr>
              <a:t>Damage tied to routine upkeep or deferred maintenance</a:t>
            </a:r>
          </a:p>
        </p:txBody>
      </p:sp>
      <p:sp>
        <p:nvSpPr>
          <p:cNvPr id="18" name="TextBox 17"/>
          <p:cNvSpPr txBox="1"/>
          <p:nvPr/>
        </p:nvSpPr>
        <p:spPr>
          <a:xfrm>
            <a:off x="4160520" y="3621024"/>
            <a:ext cx="384048" cy="256032"/>
          </a:xfrm>
          <a:prstGeom prst="rect">
            <a:avLst/>
          </a:prstGeom>
          <a:noFill/>
        </p:spPr>
        <p:txBody>
          <a:bodyPr wrap="square" lIns="0" tIns="0" rIns="0" bIns="0" anchor="t">
            <a:spAutoFit/>
          </a:bodyPr>
          <a:lstStyle/>
          <a:p>
            <a:pPr algn="l"/>
            <a:r>
              <a:rPr sz="1500" b="1" i="0">
                <a:solidFill>
                  <a:srgbClr val="D87368"/>
                </a:solidFill>
                <a:latin typeface="Aptos"/>
              </a:rPr>
              <a:t>03</a:t>
            </a:r>
          </a:p>
        </p:txBody>
      </p:sp>
      <p:sp>
        <p:nvSpPr>
          <p:cNvPr id="19" name="Rectangle 18"/>
          <p:cNvSpPr/>
          <p:nvPr/>
        </p:nvSpPr>
        <p:spPr>
          <a:xfrm>
            <a:off x="4608576" y="3758184"/>
            <a:ext cx="393192" cy="22860"/>
          </a:xfrm>
          <a:prstGeom prst="rect">
            <a:avLst/>
          </a:prstGeom>
          <a:solidFill>
            <a:srgbClr val="B9D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5193792" y="3593592"/>
            <a:ext cx="5943600" cy="347472"/>
          </a:xfrm>
          <a:prstGeom prst="rect">
            <a:avLst/>
          </a:prstGeom>
          <a:noFill/>
        </p:spPr>
        <p:txBody>
          <a:bodyPr wrap="square" lIns="0" tIns="0" rIns="0" bIns="0" anchor="t">
            <a:spAutoFit/>
          </a:bodyPr>
          <a:lstStyle/>
          <a:p>
            <a:pPr algn="l"/>
            <a:r>
              <a:rPr sz="2200" b="1" i="0" dirty="0">
                <a:solidFill>
                  <a:srgbClr val="3F7FC8"/>
                </a:solidFill>
                <a:latin typeface="Georgia"/>
              </a:rPr>
              <a:t>Deterioration / </a:t>
            </a:r>
            <a:r>
              <a:rPr lang="en-US" sz="2200" b="1" i="0" dirty="0">
                <a:solidFill>
                  <a:srgbClr val="3F7FC8"/>
                </a:solidFill>
                <a:latin typeface="Georgia"/>
              </a:rPr>
              <a:t>R</a:t>
            </a:r>
            <a:r>
              <a:rPr sz="2200" b="1" i="0" dirty="0">
                <a:solidFill>
                  <a:srgbClr val="3F7FC8"/>
                </a:solidFill>
                <a:latin typeface="Georgia"/>
              </a:rPr>
              <a:t>ot</a:t>
            </a:r>
          </a:p>
        </p:txBody>
      </p:sp>
      <p:sp>
        <p:nvSpPr>
          <p:cNvPr id="21" name="TextBox 20"/>
          <p:cNvSpPr txBox="1"/>
          <p:nvPr/>
        </p:nvSpPr>
        <p:spPr>
          <a:xfrm>
            <a:off x="5193792" y="3995928"/>
            <a:ext cx="5943600" cy="242374"/>
          </a:xfrm>
          <a:prstGeom prst="rect">
            <a:avLst/>
          </a:prstGeom>
          <a:noFill/>
        </p:spPr>
        <p:txBody>
          <a:bodyPr wrap="square" lIns="0" tIns="0" rIns="0" bIns="0" anchor="t">
            <a:spAutoFit/>
          </a:bodyPr>
          <a:lstStyle/>
          <a:p>
            <a:pPr algn="l"/>
            <a:r>
              <a:rPr sz="1575" b="0" i="0" dirty="0">
                <a:solidFill>
                  <a:srgbClr val="66788A"/>
                </a:solidFill>
                <a:latin typeface="Aptos"/>
              </a:rPr>
              <a:t>Progressive decay, including </a:t>
            </a:r>
            <a:r>
              <a:rPr lang="en-US" sz="1575" b="0" i="0" dirty="0">
                <a:solidFill>
                  <a:srgbClr val="66788A"/>
                </a:solidFill>
                <a:latin typeface="Aptos"/>
              </a:rPr>
              <a:t> wet and dry </a:t>
            </a:r>
            <a:r>
              <a:rPr sz="1575" b="0" i="0" dirty="0">
                <a:solidFill>
                  <a:srgbClr val="66788A"/>
                </a:solidFill>
                <a:latin typeface="Aptos"/>
              </a:rPr>
              <a:t>rot</a:t>
            </a:r>
          </a:p>
        </p:txBody>
      </p:sp>
      <p:sp>
        <p:nvSpPr>
          <p:cNvPr id="22" name="TextBox 21"/>
          <p:cNvSpPr txBox="1"/>
          <p:nvPr/>
        </p:nvSpPr>
        <p:spPr>
          <a:xfrm>
            <a:off x="4160520" y="4480560"/>
            <a:ext cx="384048" cy="256032"/>
          </a:xfrm>
          <a:prstGeom prst="rect">
            <a:avLst/>
          </a:prstGeom>
          <a:noFill/>
        </p:spPr>
        <p:txBody>
          <a:bodyPr wrap="square" lIns="0" tIns="0" rIns="0" bIns="0" anchor="t">
            <a:spAutoFit/>
          </a:bodyPr>
          <a:lstStyle/>
          <a:p>
            <a:pPr algn="l"/>
            <a:r>
              <a:rPr sz="1500" b="1" i="0">
                <a:solidFill>
                  <a:srgbClr val="D87368"/>
                </a:solidFill>
                <a:latin typeface="Aptos"/>
              </a:rPr>
              <a:t>04</a:t>
            </a:r>
          </a:p>
        </p:txBody>
      </p:sp>
      <p:sp>
        <p:nvSpPr>
          <p:cNvPr id="23" name="Rectangle 22"/>
          <p:cNvSpPr/>
          <p:nvPr/>
        </p:nvSpPr>
        <p:spPr>
          <a:xfrm>
            <a:off x="4608576" y="4617720"/>
            <a:ext cx="393192" cy="22860"/>
          </a:xfrm>
          <a:prstGeom prst="rect">
            <a:avLst/>
          </a:prstGeom>
          <a:solidFill>
            <a:srgbClr val="B9D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TextBox 23"/>
          <p:cNvSpPr txBox="1"/>
          <p:nvPr/>
        </p:nvSpPr>
        <p:spPr>
          <a:xfrm>
            <a:off x="5193792" y="4453128"/>
            <a:ext cx="5943600" cy="347472"/>
          </a:xfrm>
          <a:prstGeom prst="rect">
            <a:avLst/>
          </a:prstGeom>
          <a:noFill/>
        </p:spPr>
        <p:txBody>
          <a:bodyPr wrap="square" lIns="0" tIns="0" rIns="0" bIns="0" anchor="t">
            <a:spAutoFit/>
          </a:bodyPr>
          <a:lstStyle/>
          <a:p>
            <a:pPr algn="l"/>
            <a:r>
              <a:rPr sz="2200" b="1" i="0">
                <a:solidFill>
                  <a:srgbClr val="3F7FC8"/>
                </a:solidFill>
                <a:latin typeface="Georgia"/>
              </a:rPr>
              <a:t>Long-term leakage</a:t>
            </a:r>
          </a:p>
        </p:txBody>
      </p:sp>
      <p:sp>
        <p:nvSpPr>
          <p:cNvPr id="25" name="TextBox 24"/>
          <p:cNvSpPr txBox="1"/>
          <p:nvPr/>
        </p:nvSpPr>
        <p:spPr>
          <a:xfrm>
            <a:off x="5193792" y="4855464"/>
            <a:ext cx="5943600" cy="347472"/>
          </a:xfrm>
          <a:prstGeom prst="rect">
            <a:avLst/>
          </a:prstGeom>
          <a:noFill/>
        </p:spPr>
        <p:txBody>
          <a:bodyPr wrap="square" lIns="0" tIns="0" rIns="0" bIns="0" anchor="t">
            <a:spAutoFit/>
          </a:bodyPr>
          <a:lstStyle/>
          <a:p>
            <a:pPr algn="l"/>
            <a:r>
              <a:rPr sz="1575" b="0" i="0" dirty="0">
                <a:solidFill>
                  <a:srgbClr val="66788A"/>
                </a:solidFill>
                <a:latin typeface="Aptos"/>
              </a:rPr>
              <a:t>Seepage or leakage occurring over an extended period</a:t>
            </a:r>
          </a:p>
        </p:txBody>
      </p:sp>
      <p:sp>
        <p:nvSpPr>
          <p:cNvPr id="26" name="Rectangle 25"/>
          <p:cNvSpPr/>
          <p:nvPr/>
        </p:nvSpPr>
        <p:spPr>
          <a:xfrm>
            <a:off x="685800" y="5724144"/>
            <a:ext cx="10808208" cy="13716"/>
          </a:xfrm>
          <a:prstGeom prst="rect">
            <a:avLst/>
          </a:prstGeom>
          <a:solidFill>
            <a:srgbClr val="B9D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5F9FD"/>
        </a:solidFill>
        <a:effectLst/>
      </p:bgPr>
    </p:bg>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7D9ADD2F-7D79-4376-8020-C0769E6FADF6}"/>
              </a:ext>
            </a:extLst>
          </p:cNvPr>
          <p:cNvSpPr>
            <a:spLocks noGrp="1"/>
          </p:cNvSpPr>
          <p:nvPr/>
        </p:nvSpPr>
        <p:spPr>
          <a:xfrm>
            <a:off x="685800" y="323850"/>
            <a:ext cx="4762500" cy="228600"/>
          </a:xfrm>
          <a:prstGeom prst="rect">
            <a:avLst/>
          </a:prstGeom>
          <a:noFill/>
          <a:ln w="0">
            <a:noFill/>
            <a:prstDash val="solid"/>
          </a:ln>
        </p:spPr>
        <p:txBody>
          <a:bodyPr wrap="square" lIns="0" tIns="0" rIns="0" bIns="0" anchor="t">
            <a:noAutofit/>
          </a:bodyPr>
          <a:lstStyle/>
          <a:p>
            <a:pPr algn="l">
              <a:lnSpc>
                <a:spcPct val="105000"/>
              </a:lnSpc>
              <a:buNone/>
              <a:defRPr sz="1350" b="1" i="0">
                <a:solidFill>
                  <a:srgbClr val="6B1835"/>
                </a:solidFill>
                <a:latin typeface="Aptos"/>
                <a:ea typeface="Aptos"/>
                <a:cs typeface="Aptos"/>
              </a:defRPr>
            </a:pPr>
            <a:r>
              <a:rPr lang="en-US" sz="1350" b="1" i="0">
                <a:solidFill>
                  <a:srgbClr val="3F7FC8"/>
                </a:solidFill>
                <a:latin typeface="Aptos"/>
                <a:ea typeface="Aptos"/>
                <a:cs typeface="Aptos"/>
              </a:rPr>
              <a:t>DOCUMENTATION ESSENTIALS</a:t>
            </a:r>
          </a:p>
        </p:txBody>
      </p:sp>
      <p:sp>
        <p:nvSpPr>
          <p:cNvPr id="2" name="Rectangle 1">
            <a:extLst>
              <a:ext uri="{FF2B5EF4-FFF2-40B4-BE49-F238E27FC236}">
                <a16:creationId xmlns:a16="http://schemas.microsoft.com/office/drawing/2014/main" id="{C70AFC84-9E63-430B-B179-2283BD5941F5}"/>
              </a:ext>
            </a:extLst>
          </p:cNvPr>
          <p:cNvSpPr>
            <a:spLocks noGrp="1"/>
          </p:cNvSpPr>
          <p:nvPr/>
        </p:nvSpPr>
        <p:spPr>
          <a:xfrm>
            <a:off x="11125200" y="323850"/>
            <a:ext cx="381000" cy="228600"/>
          </a:xfrm>
          <a:prstGeom prst="rect">
            <a:avLst/>
          </a:prstGeom>
          <a:noFill/>
          <a:ln w="0">
            <a:noFill/>
            <a:prstDash val="solid"/>
          </a:ln>
        </p:spPr>
        <p:txBody>
          <a:bodyPr wrap="square" lIns="0" tIns="0" rIns="0" bIns="0" anchor="t">
            <a:noAutofit/>
          </a:bodyPr>
          <a:lstStyle/>
          <a:p>
            <a:pPr algn="r">
              <a:lnSpc>
                <a:spcPct val="105000"/>
              </a:lnSpc>
              <a:buNone/>
              <a:defRPr sz="1350" b="1" i="0">
                <a:solidFill>
                  <a:srgbClr val="8B7D72"/>
                </a:solidFill>
                <a:latin typeface="Aptos"/>
                <a:ea typeface="Aptos"/>
                <a:cs typeface="Aptos"/>
              </a:defRPr>
            </a:pPr>
            <a:r>
              <a:rPr lang="en-US" sz="1350" b="1" i="0" dirty="0">
                <a:solidFill>
                  <a:srgbClr val="66788A"/>
                </a:solidFill>
                <a:latin typeface="Aptos"/>
                <a:ea typeface="Aptos"/>
                <a:cs typeface="Aptos"/>
              </a:rPr>
              <a:t>13</a:t>
            </a:r>
          </a:p>
        </p:txBody>
      </p:sp>
      <p:sp>
        <p:nvSpPr>
          <p:cNvPr id="3" name="Straight Connector 2">
            <a:extLst>
              <a:ext uri="{FF2B5EF4-FFF2-40B4-BE49-F238E27FC236}">
                <a16:creationId xmlns:a16="http://schemas.microsoft.com/office/drawing/2014/main" id="{C2A9BB14-FEBC-498E-807D-7966432D7E49}"/>
              </a:ext>
            </a:extLst>
          </p:cNvPr>
          <p:cNvSpPr>
            <a:spLocks noGrp="1"/>
          </p:cNvSpPr>
          <p:nvPr/>
        </p:nvSpPr>
        <p:spPr>
          <a:xfrm>
            <a:off x="685800" y="647700"/>
            <a:ext cx="10820400" cy="0"/>
          </a:xfrm>
          <a:prstGeom prst="line">
            <a:avLst/>
          </a:prstGeom>
          <a:noFill/>
          <a:ln w="19050">
            <a:solidFill>
              <a:srgbClr val="D87368"/>
            </a:solidFill>
            <a:prstDash val="solid"/>
          </a:ln>
        </p:spPr>
        <p:txBody>
          <a:bodyPr/>
          <a:lstStyle/>
          <a:p>
            <a:endParaRPr lang="en-US"/>
          </a:p>
        </p:txBody>
      </p:sp>
      <p:sp>
        <p:nvSpPr>
          <p:cNvPr id="4" name="Rectangle 3">
            <a:extLst>
              <a:ext uri="{FF2B5EF4-FFF2-40B4-BE49-F238E27FC236}">
                <a16:creationId xmlns:a16="http://schemas.microsoft.com/office/drawing/2014/main" id="{474D4468-A7DE-4B84-8D5F-6939CB82060C}"/>
              </a:ext>
            </a:extLst>
          </p:cNvPr>
          <p:cNvSpPr>
            <a:spLocks noGrp="1"/>
          </p:cNvSpPr>
          <p:nvPr/>
        </p:nvSpPr>
        <p:spPr>
          <a:xfrm>
            <a:off x="685800" y="838200"/>
            <a:ext cx="10820400" cy="1066800"/>
          </a:xfrm>
          <a:prstGeom prst="rect">
            <a:avLst/>
          </a:prstGeom>
          <a:noFill/>
          <a:ln w="0">
            <a:noFill/>
            <a:prstDash val="solid"/>
          </a:ln>
        </p:spPr>
        <p:txBody>
          <a:bodyPr wrap="square" lIns="0" tIns="0" rIns="0" bIns="0" anchor="t">
            <a:normAutofit/>
          </a:bodyPr>
          <a:lstStyle/>
          <a:p>
            <a:pPr algn="l">
              <a:lnSpc>
                <a:spcPct val="96000"/>
              </a:lnSpc>
              <a:buNone/>
              <a:defRPr sz="3600" b="1" i="0">
                <a:solidFill>
                  <a:srgbClr val="25211F"/>
                </a:solidFill>
                <a:latin typeface="Georgia"/>
                <a:ea typeface="Georgia"/>
                <a:cs typeface="Georgia"/>
              </a:defRPr>
            </a:pPr>
            <a:r>
              <a:rPr lang="en-US" sz="3600" b="1" i="0">
                <a:solidFill>
                  <a:srgbClr val="203548"/>
                </a:solidFill>
                <a:latin typeface="Georgia"/>
                <a:ea typeface="Georgia"/>
                <a:cs typeface="Georgia"/>
              </a:rPr>
              <a:t>Complete documentation accelerates every stage</a:t>
            </a:r>
          </a:p>
        </p:txBody>
      </p:sp>
      <p:sp>
        <p:nvSpPr>
          <p:cNvPr id="5" name="Rectangle 4">
            <a:extLst>
              <a:ext uri="{FF2B5EF4-FFF2-40B4-BE49-F238E27FC236}">
                <a16:creationId xmlns:a16="http://schemas.microsoft.com/office/drawing/2014/main" id="{29042BB2-D44A-4D48-BDB3-F86B54236450}"/>
              </a:ext>
            </a:extLst>
          </p:cNvPr>
          <p:cNvSpPr>
            <a:spLocks noGrp="1"/>
          </p:cNvSpPr>
          <p:nvPr/>
        </p:nvSpPr>
        <p:spPr>
          <a:xfrm>
            <a:off x="685800" y="2152650"/>
            <a:ext cx="571500" cy="323850"/>
          </a:xfrm>
          <a:prstGeom prst="rect">
            <a:avLst/>
          </a:prstGeom>
          <a:noFill/>
          <a:ln w="0">
            <a:noFill/>
            <a:prstDash val="solid"/>
          </a:ln>
        </p:spPr>
        <p:txBody>
          <a:bodyPr wrap="square" lIns="0" tIns="0" rIns="0" bIns="0" anchor="t">
            <a:noAutofit/>
          </a:bodyPr>
          <a:lstStyle/>
          <a:p>
            <a:pPr algn="l">
              <a:lnSpc>
                <a:spcPct val="105000"/>
              </a:lnSpc>
              <a:buNone/>
              <a:defRPr sz="1500" b="1" i="0">
                <a:solidFill>
                  <a:srgbClr val="C49A3A"/>
                </a:solidFill>
                <a:latin typeface="Aptos"/>
                <a:ea typeface="Aptos"/>
                <a:cs typeface="Aptos"/>
              </a:defRPr>
            </a:pPr>
            <a:r>
              <a:rPr lang="en-US" sz="1500" b="1" i="0">
                <a:solidFill>
                  <a:srgbClr val="D87368"/>
                </a:solidFill>
                <a:latin typeface="Aptos"/>
                <a:ea typeface="Aptos"/>
                <a:cs typeface="Aptos"/>
              </a:rPr>
              <a:t>01</a:t>
            </a:r>
          </a:p>
        </p:txBody>
      </p:sp>
      <p:sp>
        <p:nvSpPr>
          <p:cNvPr id="6" name="Straight Connector 5">
            <a:extLst>
              <a:ext uri="{FF2B5EF4-FFF2-40B4-BE49-F238E27FC236}">
                <a16:creationId xmlns:a16="http://schemas.microsoft.com/office/drawing/2014/main" id="{A9F8A664-3979-4A9C-AB8F-5867F0564250}"/>
              </a:ext>
            </a:extLst>
          </p:cNvPr>
          <p:cNvSpPr>
            <a:spLocks noGrp="1"/>
          </p:cNvSpPr>
          <p:nvPr/>
        </p:nvSpPr>
        <p:spPr>
          <a:xfrm>
            <a:off x="685800" y="2552700"/>
            <a:ext cx="533400" cy="0"/>
          </a:xfrm>
          <a:prstGeom prst="line">
            <a:avLst/>
          </a:prstGeom>
          <a:noFill/>
          <a:ln w="38100">
            <a:solidFill>
              <a:srgbClr val="D87368"/>
            </a:solidFill>
            <a:prstDash val="solid"/>
          </a:ln>
        </p:spPr>
        <p:txBody>
          <a:bodyPr/>
          <a:lstStyle/>
          <a:p>
            <a:endParaRPr lang="en-US"/>
          </a:p>
        </p:txBody>
      </p:sp>
      <p:sp>
        <p:nvSpPr>
          <p:cNvPr id="7" name="Rectangle 6">
            <a:extLst>
              <a:ext uri="{FF2B5EF4-FFF2-40B4-BE49-F238E27FC236}">
                <a16:creationId xmlns:a16="http://schemas.microsoft.com/office/drawing/2014/main" id="{1E5BE904-26D4-426B-8A3C-DE54CE2B8BF5}"/>
              </a:ext>
            </a:extLst>
          </p:cNvPr>
          <p:cNvSpPr>
            <a:spLocks noGrp="1"/>
          </p:cNvSpPr>
          <p:nvPr/>
        </p:nvSpPr>
        <p:spPr>
          <a:xfrm>
            <a:off x="685800" y="2762250"/>
            <a:ext cx="3105150" cy="342900"/>
          </a:xfrm>
          <a:prstGeom prst="rect">
            <a:avLst/>
          </a:prstGeom>
          <a:noFill/>
          <a:ln w="0">
            <a:noFill/>
            <a:prstDash val="solid"/>
          </a:ln>
        </p:spPr>
        <p:txBody>
          <a:bodyPr wrap="square" lIns="0" tIns="0" rIns="0" bIns="0" anchor="t">
            <a:normAutofit/>
          </a:bodyPr>
          <a:lstStyle/>
          <a:p>
            <a:pPr algn="l">
              <a:lnSpc>
                <a:spcPct val="105000"/>
              </a:lnSpc>
              <a:buNone/>
              <a:defRPr sz="2025" b="1" i="0">
                <a:solidFill>
                  <a:srgbClr val="6B1835"/>
                </a:solidFill>
                <a:latin typeface="Georgia"/>
                <a:ea typeface="Georgia"/>
                <a:cs typeface="Georgia"/>
              </a:defRPr>
            </a:pPr>
            <a:r>
              <a:rPr lang="en-US" sz="2025" b="1" i="0">
                <a:solidFill>
                  <a:srgbClr val="3F7FC8"/>
                </a:solidFill>
                <a:latin typeface="Georgia"/>
                <a:ea typeface="Georgia"/>
                <a:cs typeface="Georgia"/>
              </a:rPr>
              <a:t>Photos / video</a:t>
            </a:r>
          </a:p>
        </p:txBody>
      </p:sp>
      <p:sp>
        <p:nvSpPr>
          <p:cNvPr id="8" name="Rectangle 7">
            <a:extLst>
              <a:ext uri="{FF2B5EF4-FFF2-40B4-BE49-F238E27FC236}">
                <a16:creationId xmlns:a16="http://schemas.microsoft.com/office/drawing/2014/main" id="{5BC99BFC-B294-41E0-BBEE-E95742923675}"/>
              </a:ext>
            </a:extLst>
          </p:cNvPr>
          <p:cNvSpPr>
            <a:spLocks noGrp="1"/>
          </p:cNvSpPr>
          <p:nvPr/>
        </p:nvSpPr>
        <p:spPr>
          <a:xfrm>
            <a:off x="685800" y="3162300"/>
            <a:ext cx="3105150" cy="400050"/>
          </a:xfrm>
          <a:prstGeom prst="rect">
            <a:avLst/>
          </a:prstGeom>
          <a:noFill/>
          <a:ln w="0">
            <a:noFill/>
            <a:prstDash val="solid"/>
          </a:ln>
        </p:spPr>
        <p:txBody>
          <a:bodyPr wrap="square" lIns="0" tIns="0" rIns="0" bIns="0" anchor="t">
            <a:normAutofit/>
          </a:bodyPr>
          <a:lstStyle/>
          <a:p>
            <a:pPr algn="l">
              <a:lnSpc>
                <a:spcPct val="105000"/>
              </a:lnSpc>
              <a:buNone/>
              <a:defRPr sz="1575" b="0" i="0">
                <a:solidFill>
                  <a:srgbClr val="8B7D72"/>
                </a:solidFill>
                <a:latin typeface="Aptos"/>
                <a:ea typeface="Aptos"/>
                <a:cs typeface="Aptos"/>
              </a:defRPr>
            </a:pPr>
            <a:r>
              <a:rPr lang="en-US" sz="1575">
                <a:solidFill>
                  <a:srgbClr val="66788A"/>
                </a:solidFill>
                <a:latin typeface="Aptos"/>
                <a:ea typeface="Aptos"/>
                <a:cs typeface="Aptos"/>
              </a:rPr>
              <a:t>Document</a:t>
            </a:r>
            <a:r>
              <a:rPr lang="en-US" sz="1575" b="0" i="0">
                <a:solidFill>
                  <a:srgbClr val="66788A"/>
                </a:solidFill>
                <a:latin typeface="Aptos"/>
                <a:ea typeface="Aptos"/>
                <a:cs typeface="Aptos"/>
              </a:rPr>
              <a:t> the conditions</a:t>
            </a:r>
          </a:p>
        </p:txBody>
      </p:sp>
      <p:sp>
        <p:nvSpPr>
          <p:cNvPr id="9" name="Rectangle 8">
            <a:extLst>
              <a:ext uri="{FF2B5EF4-FFF2-40B4-BE49-F238E27FC236}">
                <a16:creationId xmlns:a16="http://schemas.microsoft.com/office/drawing/2014/main" id="{61A90548-0C72-4B13-9934-D3864447157B}"/>
              </a:ext>
            </a:extLst>
          </p:cNvPr>
          <p:cNvSpPr>
            <a:spLocks noGrp="1"/>
          </p:cNvSpPr>
          <p:nvPr/>
        </p:nvSpPr>
        <p:spPr>
          <a:xfrm>
            <a:off x="4324350" y="2152650"/>
            <a:ext cx="571500" cy="323850"/>
          </a:xfrm>
          <a:prstGeom prst="rect">
            <a:avLst/>
          </a:prstGeom>
          <a:noFill/>
          <a:ln w="0">
            <a:noFill/>
            <a:prstDash val="solid"/>
          </a:ln>
        </p:spPr>
        <p:txBody>
          <a:bodyPr wrap="square" lIns="0" tIns="0" rIns="0" bIns="0" anchor="t">
            <a:noAutofit/>
          </a:bodyPr>
          <a:lstStyle/>
          <a:p>
            <a:pPr algn="l">
              <a:lnSpc>
                <a:spcPct val="105000"/>
              </a:lnSpc>
              <a:buNone/>
              <a:defRPr sz="1500" b="1" i="0">
                <a:solidFill>
                  <a:srgbClr val="C49A3A"/>
                </a:solidFill>
                <a:latin typeface="Aptos"/>
                <a:ea typeface="Aptos"/>
                <a:cs typeface="Aptos"/>
              </a:defRPr>
            </a:pPr>
            <a:r>
              <a:rPr lang="en-US" sz="1500" b="1" i="0">
                <a:solidFill>
                  <a:srgbClr val="D87368"/>
                </a:solidFill>
                <a:latin typeface="Aptos"/>
                <a:ea typeface="Aptos"/>
                <a:cs typeface="Aptos"/>
              </a:rPr>
              <a:t>02</a:t>
            </a:r>
          </a:p>
        </p:txBody>
      </p:sp>
      <p:sp>
        <p:nvSpPr>
          <p:cNvPr id="10" name="Straight Connector 9">
            <a:extLst>
              <a:ext uri="{FF2B5EF4-FFF2-40B4-BE49-F238E27FC236}">
                <a16:creationId xmlns:a16="http://schemas.microsoft.com/office/drawing/2014/main" id="{A04A628B-CE5E-4230-8C4C-BD80A6C718AA}"/>
              </a:ext>
            </a:extLst>
          </p:cNvPr>
          <p:cNvSpPr>
            <a:spLocks noGrp="1"/>
          </p:cNvSpPr>
          <p:nvPr/>
        </p:nvSpPr>
        <p:spPr>
          <a:xfrm>
            <a:off x="4324350" y="2552700"/>
            <a:ext cx="533400" cy="0"/>
          </a:xfrm>
          <a:prstGeom prst="line">
            <a:avLst/>
          </a:prstGeom>
          <a:noFill/>
          <a:ln w="38100">
            <a:solidFill>
              <a:srgbClr val="D87368"/>
            </a:solidFill>
            <a:prstDash val="solid"/>
          </a:ln>
        </p:spPr>
        <p:txBody>
          <a:bodyPr/>
          <a:lstStyle/>
          <a:p>
            <a:endParaRPr lang="en-US"/>
          </a:p>
        </p:txBody>
      </p:sp>
      <p:sp>
        <p:nvSpPr>
          <p:cNvPr id="11" name="Rectangle 10">
            <a:extLst>
              <a:ext uri="{FF2B5EF4-FFF2-40B4-BE49-F238E27FC236}">
                <a16:creationId xmlns:a16="http://schemas.microsoft.com/office/drawing/2014/main" id="{C9E07C53-9E7D-469F-A035-BDC4B9242575}"/>
              </a:ext>
            </a:extLst>
          </p:cNvPr>
          <p:cNvSpPr>
            <a:spLocks noGrp="1"/>
          </p:cNvSpPr>
          <p:nvPr/>
        </p:nvSpPr>
        <p:spPr>
          <a:xfrm>
            <a:off x="4324350" y="2762250"/>
            <a:ext cx="3105150" cy="342900"/>
          </a:xfrm>
          <a:prstGeom prst="rect">
            <a:avLst/>
          </a:prstGeom>
          <a:noFill/>
          <a:ln w="0">
            <a:noFill/>
            <a:prstDash val="solid"/>
          </a:ln>
        </p:spPr>
        <p:txBody>
          <a:bodyPr wrap="square" lIns="0" tIns="0" rIns="0" bIns="0" anchor="t">
            <a:normAutofit/>
          </a:bodyPr>
          <a:lstStyle/>
          <a:p>
            <a:pPr algn="l">
              <a:lnSpc>
                <a:spcPct val="105000"/>
              </a:lnSpc>
              <a:buNone/>
              <a:defRPr sz="2025" b="1" i="0">
                <a:solidFill>
                  <a:srgbClr val="6B1835"/>
                </a:solidFill>
                <a:latin typeface="Georgia"/>
                <a:ea typeface="Georgia"/>
                <a:cs typeface="Georgia"/>
              </a:defRPr>
            </a:pPr>
            <a:r>
              <a:rPr lang="en-US" sz="2025" b="1" i="0">
                <a:solidFill>
                  <a:srgbClr val="3F7FC8"/>
                </a:solidFill>
                <a:latin typeface="Georgia"/>
                <a:ea typeface="Georgia"/>
                <a:cs typeface="Georgia"/>
              </a:rPr>
              <a:t>Contractor bids</a:t>
            </a:r>
          </a:p>
        </p:txBody>
      </p:sp>
      <p:sp>
        <p:nvSpPr>
          <p:cNvPr id="12" name="Rectangle 11">
            <a:extLst>
              <a:ext uri="{FF2B5EF4-FFF2-40B4-BE49-F238E27FC236}">
                <a16:creationId xmlns:a16="http://schemas.microsoft.com/office/drawing/2014/main" id="{2C22C9AE-CF79-4456-9BC4-72EEA2AD9A96}"/>
              </a:ext>
            </a:extLst>
          </p:cNvPr>
          <p:cNvSpPr>
            <a:spLocks noGrp="1"/>
          </p:cNvSpPr>
          <p:nvPr/>
        </p:nvSpPr>
        <p:spPr>
          <a:xfrm>
            <a:off x="4324350" y="3162300"/>
            <a:ext cx="3105150" cy="400050"/>
          </a:xfrm>
          <a:prstGeom prst="rect">
            <a:avLst/>
          </a:prstGeom>
          <a:noFill/>
          <a:ln w="0">
            <a:noFill/>
            <a:prstDash val="solid"/>
          </a:ln>
        </p:spPr>
        <p:txBody>
          <a:bodyPr wrap="square" lIns="0" tIns="0" rIns="0" bIns="0" anchor="t">
            <a:normAutofit/>
          </a:bodyPr>
          <a:lstStyle/>
          <a:p>
            <a:pPr algn="l">
              <a:lnSpc>
                <a:spcPct val="105000"/>
              </a:lnSpc>
              <a:buNone/>
              <a:defRPr sz="1575" b="0" i="0">
                <a:solidFill>
                  <a:srgbClr val="8B7D72"/>
                </a:solidFill>
                <a:latin typeface="Aptos"/>
                <a:ea typeface="Aptos"/>
                <a:cs typeface="Aptos"/>
              </a:defRPr>
            </a:pPr>
            <a:r>
              <a:rPr lang="en-US" sz="1575" b="0" i="0">
                <a:solidFill>
                  <a:srgbClr val="66788A"/>
                </a:solidFill>
                <a:latin typeface="Aptos"/>
                <a:ea typeface="Aptos"/>
                <a:cs typeface="Aptos"/>
              </a:rPr>
              <a:t>Define proposed work</a:t>
            </a:r>
          </a:p>
        </p:txBody>
      </p:sp>
      <p:sp>
        <p:nvSpPr>
          <p:cNvPr id="13" name="Rectangle 12">
            <a:extLst>
              <a:ext uri="{FF2B5EF4-FFF2-40B4-BE49-F238E27FC236}">
                <a16:creationId xmlns:a16="http://schemas.microsoft.com/office/drawing/2014/main" id="{72AA796D-30EE-4ACF-AE7D-AD95E13E501E}"/>
              </a:ext>
            </a:extLst>
          </p:cNvPr>
          <p:cNvSpPr>
            <a:spLocks noGrp="1"/>
          </p:cNvSpPr>
          <p:nvPr/>
        </p:nvSpPr>
        <p:spPr>
          <a:xfrm>
            <a:off x="7962900" y="2152650"/>
            <a:ext cx="571500" cy="323850"/>
          </a:xfrm>
          <a:prstGeom prst="rect">
            <a:avLst/>
          </a:prstGeom>
          <a:noFill/>
          <a:ln w="0">
            <a:noFill/>
            <a:prstDash val="solid"/>
          </a:ln>
        </p:spPr>
        <p:txBody>
          <a:bodyPr wrap="square" lIns="0" tIns="0" rIns="0" bIns="0" anchor="t">
            <a:noAutofit/>
          </a:bodyPr>
          <a:lstStyle/>
          <a:p>
            <a:pPr algn="l">
              <a:lnSpc>
                <a:spcPct val="105000"/>
              </a:lnSpc>
              <a:buNone/>
              <a:defRPr sz="1500" b="1" i="0">
                <a:solidFill>
                  <a:srgbClr val="C49A3A"/>
                </a:solidFill>
                <a:latin typeface="Aptos"/>
                <a:ea typeface="Aptos"/>
                <a:cs typeface="Aptos"/>
              </a:defRPr>
            </a:pPr>
            <a:r>
              <a:rPr lang="en-US" sz="1500" b="1" i="0">
                <a:solidFill>
                  <a:srgbClr val="D87368"/>
                </a:solidFill>
                <a:latin typeface="Aptos"/>
                <a:ea typeface="Aptos"/>
                <a:cs typeface="Aptos"/>
              </a:rPr>
              <a:t>03</a:t>
            </a:r>
          </a:p>
        </p:txBody>
      </p:sp>
      <p:sp>
        <p:nvSpPr>
          <p:cNvPr id="14" name="Straight Connector 13">
            <a:extLst>
              <a:ext uri="{FF2B5EF4-FFF2-40B4-BE49-F238E27FC236}">
                <a16:creationId xmlns:a16="http://schemas.microsoft.com/office/drawing/2014/main" id="{34E6A6FC-F5A1-4AAC-AA79-885E0E3E138B}"/>
              </a:ext>
            </a:extLst>
          </p:cNvPr>
          <p:cNvSpPr>
            <a:spLocks noGrp="1"/>
          </p:cNvSpPr>
          <p:nvPr/>
        </p:nvSpPr>
        <p:spPr>
          <a:xfrm>
            <a:off x="7962900" y="2552700"/>
            <a:ext cx="533400" cy="0"/>
          </a:xfrm>
          <a:prstGeom prst="line">
            <a:avLst/>
          </a:prstGeom>
          <a:noFill/>
          <a:ln w="38100">
            <a:solidFill>
              <a:srgbClr val="D87368"/>
            </a:solidFill>
            <a:prstDash val="solid"/>
          </a:ln>
        </p:spPr>
        <p:txBody>
          <a:bodyPr/>
          <a:lstStyle/>
          <a:p>
            <a:endParaRPr lang="en-US"/>
          </a:p>
        </p:txBody>
      </p:sp>
      <p:sp>
        <p:nvSpPr>
          <p:cNvPr id="15" name="Rectangle 14">
            <a:extLst>
              <a:ext uri="{FF2B5EF4-FFF2-40B4-BE49-F238E27FC236}">
                <a16:creationId xmlns:a16="http://schemas.microsoft.com/office/drawing/2014/main" id="{697AAF3C-A06C-4440-ABF3-5C82C40401BA}"/>
              </a:ext>
            </a:extLst>
          </p:cNvPr>
          <p:cNvSpPr>
            <a:spLocks noGrp="1"/>
          </p:cNvSpPr>
          <p:nvPr/>
        </p:nvSpPr>
        <p:spPr>
          <a:xfrm>
            <a:off x="7962900" y="2762250"/>
            <a:ext cx="3105150" cy="342900"/>
          </a:xfrm>
          <a:prstGeom prst="rect">
            <a:avLst/>
          </a:prstGeom>
          <a:noFill/>
          <a:ln w="0">
            <a:noFill/>
            <a:prstDash val="solid"/>
          </a:ln>
        </p:spPr>
        <p:txBody>
          <a:bodyPr wrap="square" lIns="0" tIns="0" rIns="0" bIns="0" anchor="t">
            <a:normAutofit/>
          </a:bodyPr>
          <a:lstStyle/>
          <a:p>
            <a:pPr algn="l">
              <a:lnSpc>
                <a:spcPct val="105000"/>
              </a:lnSpc>
              <a:buNone/>
              <a:defRPr sz="2025" b="1" i="0">
                <a:solidFill>
                  <a:srgbClr val="6B1835"/>
                </a:solidFill>
                <a:latin typeface="Georgia"/>
                <a:ea typeface="Georgia"/>
                <a:cs typeface="Georgia"/>
              </a:defRPr>
            </a:pPr>
            <a:r>
              <a:rPr lang="en-US" sz="2025" b="1" i="0">
                <a:solidFill>
                  <a:srgbClr val="3F7FC8"/>
                </a:solidFill>
                <a:latin typeface="Georgia"/>
                <a:ea typeface="Georgia"/>
                <a:cs typeface="Georgia"/>
              </a:rPr>
              <a:t>Moisture logs</a:t>
            </a:r>
          </a:p>
        </p:txBody>
      </p:sp>
      <p:sp>
        <p:nvSpPr>
          <p:cNvPr id="16" name="Rectangle 15">
            <a:extLst>
              <a:ext uri="{FF2B5EF4-FFF2-40B4-BE49-F238E27FC236}">
                <a16:creationId xmlns:a16="http://schemas.microsoft.com/office/drawing/2014/main" id="{B7E05972-5846-44ED-AA95-77D483E286D1}"/>
              </a:ext>
            </a:extLst>
          </p:cNvPr>
          <p:cNvSpPr>
            <a:spLocks noGrp="1"/>
          </p:cNvSpPr>
          <p:nvPr/>
        </p:nvSpPr>
        <p:spPr>
          <a:xfrm>
            <a:off x="7962900" y="3162300"/>
            <a:ext cx="3105150" cy="400050"/>
          </a:xfrm>
          <a:prstGeom prst="rect">
            <a:avLst/>
          </a:prstGeom>
          <a:noFill/>
          <a:ln w="0">
            <a:noFill/>
            <a:prstDash val="solid"/>
          </a:ln>
        </p:spPr>
        <p:txBody>
          <a:bodyPr wrap="square" lIns="0" tIns="0" rIns="0" bIns="0" anchor="t">
            <a:normAutofit/>
          </a:bodyPr>
          <a:lstStyle/>
          <a:p>
            <a:pPr algn="l">
              <a:lnSpc>
                <a:spcPct val="105000"/>
              </a:lnSpc>
              <a:buNone/>
              <a:defRPr sz="1575" b="0" i="0">
                <a:solidFill>
                  <a:srgbClr val="8B7D72"/>
                </a:solidFill>
                <a:latin typeface="Aptos"/>
                <a:ea typeface="Aptos"/>
                <a:cs typeface="Aptos"/>
              </a:defRPr>
            </a:pPr>
            <a:r>
              <a:rPr lang="en-US" sz="1575" b="0" i="0">
                <a:solidFill>
                  <a:srgbClr val="66788A"/>
                </a:solidFill>
                <a:latin typeface="Aptos"/>
                <a:ea typeface="Aptos"/>
                <a:cs typeface="Aptos"/>
              </a:rPr>
              <a:t>Support water-loss decisions</a:t>
            </a:r>
          </a:p>
        </p:txBody>
      </p:sp>
      <p:sp>
        <p:nvSpPr>
          <p:cNvPr id="17" name="Rectangle 16">
            <a:extLst>
              <a:ext uri="{FF2B5EF4-FFF2-40B4-BE49-F238E27FC236}">
                <a16:creationId xmlns:a16="http://schemas.microsoft.com/office/drawing/2014/main" id="{A6A49485-1224-45CC-8433-4EC29B5C2EC5}"/>
              </a:ext>
            </a:extLst>
          </p:cNvPr>
          <p:cNvSpPr>
            <a:spLocks noGrp="1"/>
          </p:cNvSpPr>
          <p:nvPr/>
        </p:nvSpPr>
        <p:spPr>
          <a:xfrm>
            <a:off x="685800" y="3695700"/>
            <a:ext cx="571500" cy="323850"/>
          </a:xfrm>
          <a:prstGeom prst="rect">
            <a:avLst/>
          </a:prstGeom>
          <a:noFill/>
          <a:ln w="0">
            <a:noFill/>
            <a:prstDash val="solid"/>
          </a:ln>
        </p:spPr>
        <p:txBody>
          <a:bodyPr wrap="square" lIns="0" tIns="0" rIns="0" bIns="0" anchor="t">
            <a:noAutofit/>
          </a:bodyPr>
          <a:lstStyle/>
          <a:p>
            <a:pPr algn="l">
              <a:lnSpc>
                <a:spcPct val="105000"/>
              </a:lnSpc>
              <a:buNone/>
              <a:defRPr sz="1500" b="1" i="0">
                <a:solidFill>
                  <a:srgbClr val="C49A3A"/>
                </a:solidFill>
                <a:latin typeface="Aptos"/>
                <a:ea typeface="Aptos"/>
                <a:cs typeface="Aptos"/>
              </a:defRPr>
            </a:pPr>
            <a:r>
              <a:rPr lang="en-US" sz="1500" b="1" i="0">
                <a:solidFill>
                  <a:srgbClr val="D87368"/>
                </a:solidFill>
                <a:latin typeface="Aptos"/>
                <a:ea typeface="Aptos"/>
                <a:cs typeface="Aptos"/>
              </a:rPr>
              <a:t>04</a:t>
            </a:r>
          </a:p>
        </p:txBody>
      </p:sp>
      <p:sp>
        <p:nvSpPr>
          <p:cNvPr id="18" name="Straight Connector 17">
            <a:extLst>
              <a:ext uri="{FF2B5EF4-FFF2-40B4-BE49-F238E27FC236}">
                <a16:creationId xmlns:a16="http://schemas.microsoft.com/office/drawing/2014/main" id="{1CBA73AA-F39E-47E7-AA60-A913064F031F}"/>
              </a:ext>
            </a:extLst>
          </p:cNvPr>
          <p:cNvSpPr>
            <a:spLocks noGrp="1"/>
          </p:cNvSpPr>
          <p:nvPr/>
        </p:nvSpPr>
        <p:spPr>
          <a:xfrm>
            <a:off x="685800" y="4095750"/>
            <a:ext cx="533400" cy="0"/>
          </a:xfrm>
          <a:prstGeom prst="line">
            <a:avLst/>
          </a:prstGeom>
          <a:noFill/>
          <a:ln w="38100">
            <a:solidFill>
              <a:srgbClr val="D87368"/>
            </a:solidFill>
            <a:prstDash val="solid"/>
          </a:ln>
        </p:spPr>
        <p:txBody>
          <a:bodyPr/>
          <a:lstStyle/>
          <a:p>
            <a:endParaRPr lang="en-US"/>
          </a:p>
        </p:txBody>
      </p:sp>
      <p:sp>
        <p:nvSpPr>
          <p:cNvPr id="19" name="Rectangle 18">
            <a:extLst>
              <a:ext uri="{FF2B5EF4-FFF2-40B4-BE49-F238E27FC236}">
                <a16:creationId xmlns:a16="http://schemas.microsoft.com/office/drawing/2014/main" id="{C0DF997D-DEED-4DD9-A264-CB8AAC508AA5}"/>
              </a:ext>
            </a:extLst>
          </p:cNvPr>
          <p:cNvSpPr>
            <a:spLocks noGrp="1"/>
          </p:cNvSpPr>
          <p:nvPr/>
        </p:nvSpPr>
        <p:spPr>
          <a:xfrm>
            <a:off x="685800" y="4305300"/>
            <a:ext cx="3105150" cy="342900"/>
          </a:xfrm>
          <a:prstGeom prst="rect">
            <a:avLst/>
          </a:prstGeom>
          <a:noFill/>
          <a:ln w="0">
            <a:noFill/>
            <a:prstDash val="solid"/>
          </a:ln>
        </p:spPr>
        <p:txBody>
          <a:bodyPr wrap="square" lIns="0" tIns="0" rIns="0" bIns="0" anchor="t">
            <a:normAutofit/>
          </a:bodyPr>
          <a:lstStyle/>
          <a:p>
            <a:pPr algn="l">
              <a:lnSpc>
                <a:spcPct val="105000"/>
              </a:lnSpc>
              <a:buNone/>
              <a:defRPr sz="2025" b="1" i="0">
                <a:solidFill>
                  <a:srgbClr val="6B1835"/>
                </a:solidFill>
                <a:latin typeface="Georgia"/>
                <a:ea typeface="Georgia"/>
                <a:cs typeface="Georgia"/>
              </a:defRPr>
            </a:pPr>
            <a:r>
              <a:rPr lang="en-US" sz="2025" b="1" i="0">
                <a:solidFill>
                  <a:srgbClr val="3F7FC8"/>
                </a:solidFill>
                <a:latin typeface="Georgia"/>
                <a:ea typeface="Georgia"/>
                <a:cs typeface="Georgia"/>
              </a:rPr>
              <a:t>Invoices + payment</a:t>
            </a:r>
          </a:p>
        </p:txBody>
      </p:sp>
      <p:sp>
        <p:nvSpPr>
          <p:cNvPr id="20" name="Rectangle 19">
            <a:extLst>
              <a:ext uri="{FF2B5EF4-FFF2-40B4-BE49-F238E27FC236}">
                <a16:creationId xmlns:a16="http://schemas.microsoft.com/office/drawing/2014/main" id="{2FD19AD4-72FF-424C-8AC8-884661D0D7F7}"/>
              </a:ext>
            </a:extLst>
          </p:cNvPr>
          <p:cNvSpPr>
            <a:spLocks noGrp="1"/>
          </p:cNvSpPr>
          <p:nvPr/>
        </p:nvSpPr>
        <p:spPr>
          <a:xfrm>
            <a:off x="685800" y="4705350"/>
            <a:ext cx="3105150" cy="400050"/>
          </a:xfrm>
          <a:prstGeom prst="rect">
            <a:avLst/>
          </a:prstGeom>
          <a:noFill/>
          <a:ln w="0">
            <a:noFill/>
            <a:prstDash val="solid"/>
          </a:ln>
        </p:spPr>
        <p:txBody>
          <a:bodyPr wrap="square" lIns="0" tIns="0" rIns="0" bIns="0" anchor="t">
            <a:normAutofit/>
          </a:bodyPr>
          <a:lstStyle/>
          <a:p>
            <a:pPr algn="l">
              <a:lnSpc>
                <a:spcPct val="105000"/>
              </a:lnSpc>
              <a:buNone/>
              <a:defRPr sz="1575" b="0" i="0">
                <a:solidFill>
                  <a:srgbClr val="8B7D72"/>
                </a:solidFill>
                <a:latin typeface="Aptos"/>
                <a:ea typeface="Aptos"/>
                <a:cs typeface="Aptos"/>
              </a:defRPr>
            </a:pPr>
            <a:r>
              <a:rPr lang="en-US" sz="1575">
                <a:solidFill>
                  <a:srgbClr val="66788A"/>
                </a:solidFill>
                <a:latin typeface="Aptos"/>
                <a:ea typeface="Aptos"/>
                <a:cs typeface="Aptos"/>
              </a:rPr>
              <a:t>Document</a:t>
            </a:r>
            <a:r>
              <a:rPr lang="en-US" sz="1575" b="0" i="0">
                <a:solidFill>
                  <a:srgbClr val="66788A"/>
                </a:solidFill>
                <a:latin typeface="Aptos"/>
                <a:ea typeface="Aptos"/>
                <a:cs typeface="Aptos"/>
              </a:rPr>
              <a:t> completed costs</a:t>
            </a:r>
          </a:p>
        </p:txBody>
      </p:sp>
      <p:sp>
        <p:nvSpPr>
          <p:cNvPr id="21" name="Rectangle 20">
            <a:extLst>
              <a:ext uri="{FF2B5EF4-FFF2-40B4-BE49-F238E27FC236}">
                <a16:creationId xmlns:a16="http://schemas.microsoft.com/office/drawing/2014/main" id="{8809FD4D-DA3C-4F18-9C6D-56A5A1F83998}"/>
              </a:ext>
            </a:extLst>
          </p:cNvPr>
          <p:cNvSpPr>
            <a:spLocks noGrp="1"/>
          </p:cNvSpPr>
          <p:nvPr/>
        </p:nvSpPr>
        <p:spPr>
          <a:xfrm>
            <a:off x="4324350" y="3695700"/>
            <a:ext cx="571500" cy="323850"/>
          </a:xfrm>
          <a:prstGeom prst="rect">
            <a:avLst/>
          </a:prstGeom>
          <a:noFill/>
          <a:ln w="0">
            <a:noFill/>
            <a:prstDash val="solid"/>
          </a:ln>
        </p:spPr>
        <p:txBody>
          <a:bodyPr wrap="square" lIns="0" tIns="0" rIns="0" bIns="0" anchor="t">
            <a:noAutofit/>
          </a:bodyPr>
          <a:lstStyle/>
          <a:p>
            <a:pPr algn="l">
              <a:lnSpc>
                <a:spcPct val="105000"/>
              </a:lnSpc>
              <a:buNone/>
              <a:defRPr sz="1500" b="1" i="0">
                <a:solidFill>
                  <a:srgbClr val="C49A3A"/>
                </a:solidFill>
                <a:latin typeface="Aptos"/>
                <a:ea typeface="Aptos"/>
                <a:cs typeface="Aptos"/>
              </a:defRPr>
            </a:pPr>
            <a:r>
              <a:rPr lang="en-US" sz="1500" b="1" i="0">
                <a:solidFill>
                  <a:srgbClr val="D87368"/>
                </a:solidFill>
                <a:latin typeface="Aptos"/>
                <a:ea typeface="Aptos"/>
                <a:cs typeface="Aptos"/>
              </a:rPr>
              <a:t>05</a:t>
            </a:r>
          </a:p>
        </p:txBody>
      </p:sp>
      <p:sp>
        <p:nvSpPr>
          <p:cNvPr id="22" name="Straight Connector 21">
            <a:extLst>
              <a:ext uri="{FF2B5EF4-FFF2-40B4-BE49-F238E27FC236}">
                <a16:creationId xmlns:a16="http://schemas.microsoft.com/office/drawing/2014/main" id="{3481E2D3-EDEF-40BC-ABF7-CBCD504FA904}"/>
              </a:ext>
            </a:extLst>
          </p:cNvPr>
          <p:cNvSpPr>
            <a:spLocks noGrp="1"/>
          </p:cNvSpPr>
          <p:nvPr/>
        </p:nvSpPr>
        <p:spPr>
          <a:xfrm>
            <a:off x="4324350" y="4095750"/>
            <a:ext cx="533400" cy="0"/>
          </a:xfrm>
          <a:prstGeom prst="line">
            <a:avLst/>
          </a:prstGeom>
          <a:noFill/>
          <a:ln w="38100">
            <a:solidFill>
              <a:srgbClr val="D87368"/>
            </a:solidFill>
            <a:prstDash val="solid"/>
          </a:ln>
        </p:spPr>
        <p:txBody>
          <a:bodyPr/>
          <a:lstStyle/>
          <a:p>
            <a:endParaRPr lang="en-US"/>
          </a:p>
        </p:txBody>
      </p:sp>
      <p:sp>
        <p:nvSpPr>
          <p:cNvPr id="23" name="Rectangle 22">
            <a:extLst>
              <a:ext uri="{FF2B5EF4-FFF2-40B4-BE49-F238E27FC236}">
                <a16:creationId xmlns:a16="http://schemas.microsoft.com/office/drawing/2014/main" id="{DBA3DB0D-F970-46DD-867E-1F600420EC88}"/>
              </a:ext>
            </a:extLst>
          </p:cNvPr>
          <p:cNvSpPr>
            <a:spLocks noGrp="1"/>
          </p:cNvSpPr>
          <p:nvPr/>
        </p:nvSpPr>
        <p:spPr>
          <a:xfrm>
            <a:off x="4324350" y="4305300"/>
            <a:ext cx="3105150" cy="342900"/>
          </a:xfrm>
          <a:prstGeom prst="rect">
            <a:avLst/>
          </a:prstGeom>
          <a:noFill/>
          <a:ln w="0">
            <a:noFill/>
            <a:prstDash val="solid"/>
          </a:ln>
        </p:spPr>
        <p:txBody>
          <a:bodyPr wrap="square" lIns="0" tIns="0" rIns="0" bIns="0" anchor="t">
            <a:normAutofit/>
          </a:bodyPr>
          <a:lstStyle/>
          <a:p>
            <a:pPr algn="l">
              <a:lnSpc>
                <a:spcPct val="105000"/>
              </a:lnSpc>
              <a:buNone/>
              <a:defRPr sz="2025" b="1" i="0">
                <a:solidFill>
                  <a:srgbClr val="6B1835"/>
                </a:solidFill>
                <a:latin typeface="Georgia"/>
                <a:ea typeface="Georgia"/>
                <a:cs typeface="Georgia"/>
              </a:defRPr>
            </a:pPr>
            <a:r>
              <a:rPr lang="en-US" sz="2025" b="1" i="0">
                <a:solidFill>
                  <a:srgbClr val="3F7FC8"/>
                </a:solidFill>
                <a:latin typeface="Georgia"/>
                <a:ea typeface="Georgia"/>
                <a:cs typeface="Georgia"/>
              </a:rPr>
              <a:t>Parish contacts</a:t>
            </a:r>
          </a:p>
        </p:txBody>
      </p:sp>
      <p:sp>
        <p:nvSpPr>
          <p:cNvPr id="24" name="Rectangle 23">
            <a:extLst>
              <a:ext uri="{FF2B5EF4-FFF2-40B4-BE49-F238E27FC236}">
                <a16:creationId xmlns:a16="http://schemas.microsoft.com/office/drawing/2014/main" id="{111C8E97-30C0-4EB4-BB9A-36C400BBA888}"/>
              </a:ext>
            </a:extLst>
          </p:cNvPr>
          <p:cNvSpPr>
            <a:spLocks noGrp="1"/>
          </p:cNvSpPr>
          <p:nvPr/>
        </p:nvSpPr>
        <p:spPr>
          <a:xfrm>
            <a:off x="4324350" y="4705350"/>
            <a:ext cx="3105150" cy="400050"/>
          </a:xfrm>
          <a:prstGeom prst="rect">
            <a:avLst/>
          </a:prstGeom>
          <a:noFill/>
          <a:ln w="0">
            <a:noFill/>
            <a:prstDash val="solid"/>
          </a:ln>
        </p:spPr>
        <p:txBody>
          <a:bodyPr wrap="square" lIns="0" tIns="0" rIns="0" bIns="0" anchor="t">
            <a:normAutofit/>
          </a:bodyPr>
          <a:lstStyle/>
          <a:p>
            <a:pPr algn="l">
              <a:lnSpc>
                <a:spcPct val="105000"/>
              </a:lnSpc>
              <a:buNone/>
              <a:defRPr sz="1575" b="0" i="0">
                <a:solidFill>
                  <a:srgbClr val="8B7D72"/>
                </a:solidFill>
                <a:latin typeface="Aptos"/>
                <a:ea typeface="Aptos"/>
                <a:cs typeface="Aptos"/>
              </a:defRPr>
            </a:pPr>
            <a:r>
              <a:rPr lang="en-US" sz="1575" b="0" i="0">
                <a:solidFill>
                  <a:srgbClr val="66788A"/>
                </a:solidFill>
                <a:latin typeface="Aptos"/>
                <a:ea typeface="Aptos"/>
                <a:cs typeface="Aptos"/>
              </a:rPr>
              <a:t>Keep decisions moving</a:t>
            </a:r>
          </a:p>
        </p:txBody>
      </p:sp>
      <p:sp>
        <p:nvSpPr>
          <p:cNvPr id="25" name="Rectangle 24">
            <a:extLst>
              <a:ext uri="{FF2B5EF4-FFF2-40B4-BE49-F238E27FC236}">
                <a16:creationId xmlns:a16="http://schemas.microsoft.com/office/drawing/2014/main" id="{9A3A4858-B7F4-4619-8ACC-975236B4ACBD}"/>
              </a:ext>
            </a:extLst>
          </p:cNvPr>
          <p:cNvSpPr>
            <a:spLocks noGrp="1"/>
          </p:cNvSpPr>
          <p:nvPr/>
        </p:nvSpPr>
        <p:spPr>
          <a:xfrm>
            <a:off x="7962900" y="3695700"/>
            <a:ext cx="571500" cy="323850"/>
          </a:xfrm>
          <a:prstGeom prst="rect">
            <a:avLst/>
          </a:prstGeom>
          <a:noFill/>
          <a:ln w="0">
            <a:noFill/>
            <a:prstDash val="solid"/>
          </a:ln>
        </p:spPr>
        <p:txBody>
          <a:bodyPr wrap="square" lIns="0" tIns="0" rIns="0" bIns="0" anchor="t">
            <a:noAutofit/>
          </a:bodyPr>
          <a:lstStyle/>
          <a:p>
            <a:pPr algn="l">
              <a:lnSpc>
                <a:spcPct val="105000"/>
              </a:lnSpc>
              <a:buNone/>
              <a:defRPr sz="1500" b="1" i="0">
                <a:solidFill>
                  <a:srgbClr val="C49A3A"/>
                </a:solidFill>
                <a:latin typeface="Aptos"/>
                <a:ea typeface="Aptos"/>
                <a:cs typeface="Aptos"/>
              </a:defRPr>
            </a:pPr>
            <a:r>
              <a:rPr lang="en-US" sz="1500" b="1" i="0">
                <a:solidFill>
                  <a:srgbClr val="D87368"/>
                </a:solidFill>
                <a:latin typeface="Aptos"/>
                <a:ea typeface="Aptos"/>
                <a:cs typeface="Aptos"/>
              </a:rPr>
              <a:t>06</a:t>
            </a:r>
          </a:p>
        </p:txBody>
      </p:sp>
      <p:sp>
        <p:nvSpPr>
          <p:cNvPr id="26" name="Straight Connector 25">
            <a:extLst>
              <a:ext uri="{FF2B5EF4-FFF2-40B4-BE49-F238E27FC236}">
                <a16:creationId xmlns:a16="http://schemas.microsoft.com/office/drawing/2014/main" id="{B00CC24B-4C9B-4144-BEC0-12AD501ABC75}"/>
              </a:ext>
            </a:extLst>
          </p:cNvPr>
          <p:cNvSpPr>
            <a:spLocks noGrp="1"/>
          </p:cNvSpPr>
          <p:nvPr/>
        </p:nvSpPr>
        <p:spPr>
          <a:xfrm>
            <a:off x="7962900" y="4095750"/>
            <a:ext cx="533400" cy="0"/>
          </a:xfrm>
          <a:prstGeom prst="line">
            <a:avLst/>
          </a:prstGeom>
          <a:noFill/>
          <a:ln w="38100">
            <a:solidFill>
              <a:srgbClr val="D87368"/>
            </a:solidFill>
            <a:prstDash val="solid"/>
          </a:ln>
        </p:spPr>
        <p:txBody>
          <a:bodyPr/>
          <a:lstStyle/>
          <a:p>
            <a:endParaRPr lang="en-US"/>
          </a:p>
        </p:txBody>
      </p:sp>
      <p:sp>
        <p:nvSpPr>
          <p:cNvPr id="27" name="Rectangle 26">
            <a:extLst>
              <a:ext uri="{FF2B5EF4-FFF2-40B4-BE49-F238E27FC236}">
                <a16:creationId xmlns:a16="http://schemas.microsoft.com/office/drawing/2014/main" id="{DE745135-41C0-41FA-B508-2D13CB39FB4B}"/>
              </a:ext>
            </a:extLst>
          </p:cNvPr>
          <p:cNvSpPr>
            <a:spLocks noGrp="1"/>
          </p:cNvSpPr>
          <p:nvPr/>
        </p:nvSpPr>
        <p:spPr>
          <a:xfrm>
            <a:off x="7962900" y="4305300"/>
            <a:ext cx="3105150" cy="342900"/>
          </a:xfrm>
          <a:prstGeom prst="rect">
            <a:avLst/>
          </a:prstGeom>
          <a:noFill/>
          <a:ln w="0">
            <a:noFill/>
            <a:prstDash val="solid"/>
          </a:ln>
        </p:spPr>
        <p:txBody>
          <a:bodyPr wrap="square" lIns="0" tIns="0" rIns="0" bIns="0" anchor="t">
            <a:normAutofit/>
          </a:bodyPr>
          <a:lstStyle/>
          <a:p>
            <a:pPr algn="l">
              <a:lnSpc>
                <a:spcPct val="105000"/>
              </a:lnSpc>
              <a:buNone/>
              <a:defRPr sz="2025" b="1" i="0">
                <a:solidFill>
                  <a:srgbClr val="6B1835"/>
                </a:solidFill>
                <a:latin typeface="Georgia"/>
                <a:ea typeface="Georgia"/>
                <a:cs typeface="Georgia"/>
              </a:defRPr>
            </a:pPr>
            <a:r>
              <a:rPr lang="en-US" sz="2025" b="1">
                <a:solidFill>
                  <a:srgbClr val="3F7FC8"/>
                </a:solidFill>
                <a:latin typeface="Georgia"/>
                <a:ea typeface="Georgia"/>
                <a:cs typeface="Georgia"/>
              </a:rPr>
              <a:t>Content Inventory</a:t>
            </a:r>
            <a:endParaRPr sz="2025" b="1" i="0" dirty="0">
              <a:solidFill>
                <a:srgbClr val="6B1835"/>
              </a:solidFill>
              <a:latin typeface="Georgia"/>
              <a:ea typeface="Georgia"/>
              <a:cs typeface="Georgia"/>
            </a:endParaRPr>
          </a:p>
        </p:txBody>
      </p:sp>
      <p:sp>
        <p:nvSpPr>
          <p:cNvPr id="28" name="Rectangle 27">
            <a:extLst>
              <a:ext uri="{FF2B5EF4-FFF2-40B4-BE49-F238E27FC236}">
                <a16:creationId xmlns:a16="http://schemas.microsoft.com/office/drawing/2014/main" id="{6AB9E5E8-8128-4CF6-B744-72AC9ADB4538}"/>
              </a:ext>
            </a:extLst>
          </p:cNvPr>
          <p:cNvSpPr>
            <a:spLocks noGrp="1"/>
          </p:cNvSpPr>
          <p:nvPr/>
        </p:nvSpPr>
        <p:spPr>
          <a:xfrm>
            <a:off x="7962900" y="4705350"/>
            <a:ext cx="3105150" cy="400050"/>
          </a:xfrm>
          <a:prstGeom prst="rect">
            <a:avLst/>
          </a:prstGeom>
          <a:noFill/>
          <a:ln w="0">
            <a:noFill/>
            <a:prstDash val="solid"/>
          </a:ln>
        </p:spPr>
        <p:txBody>
          <a:bodyPr wrap="square" lIns="0" tIns="0" rIns="0" bIns="0" anchor="t">
            <a:normAutofit fontScale="92500" lnSpcReduction="20000"/>
          </a:bodyPr>
          <a:lstStyle/>
          <a:p>
            <a:pPr algn="l">
              <a:lnSpc>
                <a:spcPct val="105000"/>
              </a:lnSpc>
              <a:buNone/>
              <a:defRPr sz="1575" b="0" i="0">
                <a:solidFill>
                  <a:srgbClr val="8B7D72"/>
                </a:solidFill>
                <a:latin typeface="Aptos"/>
                <a:ea typeface="Aptos"/>
                <a:cs typeface="Aptos"/>
              </a:defRPr>
            </a:pPr>
            <a:r>
              <a:rPr lang="en-US" sz="1575" b="0" i="0">
                <a:solidFill>
                  <a:srgbClr val="66788A"/>
                </a:solidFill>
                <a:latin typeface="Aptos"/>
                <a:ea typeface="Aptos"/>
                <a:cs typeface="Aptos"/>
              </a:rPr>
              <a:t>Document content damage and replacement cost</a:t>
            </a:r>
            <a:endParaRPr sz="1575" b="0" i="0" dirty="0">
              <a:solidFill>
                <a:srgbClr val="8B7D72"/>
              </a:solidFill>
              <a:latin typeface="Aptos"/>
              <a:ea typeface="Aptos"/>
              <a:cs typeface="Aptos"/>
            </a:endParaRPr>
          </a:p>
        </p:txBody>
      </p:sp>
      <p:sp>
        <p:nvSpPr>
          <p:cNvPr id="29" name="Straight Connector 28">
            <a:extLst>
              <a:ext uri="{FF2B5EF4-FFF2-40B4-BE49-F238E27FC236}">
                <a16:creationId xmlns:a16="http://schemas.microsoft.com/office/drawing/2014/main" id="{77FB2B1D-864E-494F-A7A1-76D9195F7CDA}"/>
              </a:ext>
            </a:extLst>
          </p:cNvPr>
          <p:cNvSpPr>
            <a:spLocks noGrp="1"/>
          </p:cNvSpPr>
          <p:nvPr/>
        </p:nvSpPr>
        <p:spPr>
          <a:xfrm>
            <a:off x="685800" y="5600700"/>
            <a:ext cx="10820400" cy="0"/>
          </a:xfrm>
          <a:prstGeom prst="line">
            <a:avLst/>
          </a:prstGeom>
          <a:noFill/>
          <a:ln w="19050">
            <a:solidFill>
              <a:srgbClr val="D87368"/>
            </a:solidFill>
            <a:prstDash val="solid"/>
          </a:ln>
        </p:spPr>
        <p:txBody>
          <a:bodyPr/>
          <a:lstStyle/>
          <a:p>
            <a:endParaRPr lang="en-US"/>
          </a:p>
        </p:txBody>
      </p:sp>
      <p:sp>
        <p:nvSpPr>
          <p:cNvPr id="30" name="Rectangle 29">
            <a:extLst>
              <a:ext uri="{FF2B5EF4-FFF2-40B4-BE49-F238E27FC236}">
                <a16:creationId xmlns:a16="http://schemas.microsoft.com/office/drawing/2014/main" id="{615239E6-7F99-45A8-8E80-D3AB21BDBD82}"/>
              </a:ext>
            </a:extLst>
          </p:cNvPr>
          <p:cNvSpPr>
            <a:spLocks noGrp="1"/>
          </p:cNvSpPr>
          <p:nvPr/>
        </p:nvSpPr>
        <p:spPr>
          <a:xfrm>
            <a:off x="685800" y="5753100"/>
            <a:ext cx="10820400" cy="590550"/>
          </a:xfrm>
          <a:prstGeom prst="rect">
            <a:avLst/>
          </a:prstGeom>
          <a:noFill/>
          <a:ln w="0">
            <a:noFill/>
            <a:prstDash val="solid"/>
          </a:ln>
        </p:spPr>
        <p:txBody>
          <a:bodyPr wrap="square" lIns="0" tIns="0" rIns="0" bIns="0" anchor="t">
            <a:normAutofit/>
          </a:bodyPr>
          <a:lstStyle/>
          <a:p>
            <a:pPr algn="ctr">
              <a:lnSpc>
                <a:spcPct val="105000"/>
              </a:lnSpc>
              <a:buNone/>
              <a:defRPr sz="1875" b="0" i="1">
                <a:solidFill>
                  <a:srgbClr val="6B1835"/>
                </a:solidFill>
                <a:latin typeface="Georgia"/>
                <a:ea typeface="Georgia"/>
                <a:cs typeface="Georgia"/>
              </a:defRPr>
            </a:pPr>
            <a:r>
              <a:rPr lang="en-US" sz="1875" b="0" i="1">
                <a:solidFill>
                  <a:srgbClr val="3F7FC8"/>
                </a:solidFill>
                <a:latin typeface="Georgia"/>
                <a:ea typeface="Georgia"/>
                <a:cs typeface="Georgia"/>
              </a:rPr>
              <a:t>“Good documentation speeds up every stage of the claim.”</a:t>
            </a:r>
          </a:p>
        </p:txBody>
      </p:sp>
    </p:spTree>
    <p:extLst>
      <p:ext uri="{BB962C8B-B14F-4D97-AF65-F5344CB8AC3E}">
        <p14:creationId xmlns:p14="http://schemas.microsoft.com/office/powerpoint/2010/main" val="8119629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5F9FD"/>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50F099D3-BF78-44A1-9AA8-4809E73F66EC}"/>
              </a:ext>
            </a:extLst>
          </p:cNvPr>
          <p:cNvSpPr>
            <a:spLocks noGrp="1"/>
          </p:cNvSpPr>
          <p:nvPr/>
        </p:nvSpPr>
        <p:spPr>
          <a:xfrm>
            <a:off x="685800" y="323850"/>
            <a:ext cx="4762500" cy="228600"/>
          </a:xfrm>
          <a:prstGeom prst="rect">
            <a:avLst/>
          </a:prstGeom>
          <a:noFill/>
          <a:ln w="0">
            <a:noFill/>
            <a:prstDash val="solid"/>
          </a:ln>
        </p:spPr>
        <p:txBody>
          <a:bodyPr wrap="square" lIns="0" tIns="0" rIns="0" bIns="0" anchor="t">
            <a:noAutofit/>
          </a:bodyPr>
          <a:lstStyle/>
          <a:p>
            <a:pPr algn="l">
              <a:lnSpc>
                <a:spcPct val="105000"/>
              </a:lnSpc>
              <a:buNone/>
              <a:defRPr sz="1350" b="1" i="0">
                <a:solidFill>
                  <a:srgbClr val="6B1835"/>
                </a:solidFill>
                <a:latin typeface="Aptos"/>
                <a:ea typeface="Aptos"/>
                <a:cs typeface="Aptos"/>
              </a:defRPr>
            </a:pPr>
            <a:r>
              <a:rPr lang="en-US" sz="1350" b="1" i="0">
                <a:solidFill>
                  <a:srgbClr val="3F7FC8"/>
                </a:solidFill>
                <a:latin typeface="Aptos"/>
                <a:ea typeface="Aptos"/>
                <a:cs typeface="Aptos"/>
              </a:rPr>
              <a:t>COMMON PITFALLS</a:t>
            </a:r>
          </a:p>
        </p:txBody>
      </p:sp>
      <p:sp>
        <p:nvSpPr>
          <p:cNvPr id="2" name="Rectangle 1">
            <a:extLst>
              <a:ext uri="{FF2B5EF4-FFF2-40B4-BE49-F238E27FC236}">
                <a16:creationId xmlns:a16="http://schemas.microsoft.com/office/drawing/2014/main" id="{AF245987-A9A6-442F-9417-764CBCD0D3B2}"/>
              </a:ext>
            </a:extLst>
          </p:cNvPr>
          <p:cNvSpPr>
            <a:spLocks noGrp="1"/>
          </p:cNvSpPr>
          <p:nvPr/>
        </p:nvSpPr>
        <p:spPr>
          <a:xfrm>
            <a:off x="11125200" y="323850"/>
            <a:ext cx="381000" cy="228600"/>
          </a:xfrm>
          <a:prstGeom prst="rect">
            <a:avLst/>
          </a:prstGeom>
          <a:noFill/>
          <a:ln w="0">
            <a:noFill/>
            <a:prstDash val="solid"/>
          </a:ln>
        </p:spPr>
        <p:txBody>
          <a:bodyPr wrap="square" lIns="0" tIns="0" rIns="0" bIns="0" anchor="t">
            <a:noAutofit/>
          </a:bodyPr>
          <a:lstStyle/>
          <a:p>
            <a:pPr algn="r">
              <a:lnSpc>
                <a:spcPct val="105000"/>
              </a:lnSpc>
              <a:buNone/>
              <a:defRPr sz="1350" b="1" i="0">
                <a:solidFill>
                  <a:srgbClr val="8B7D72"/>
                </a:solidFill>
                <a:latin typeface="Aptos"/>
                <a:ea typeface="Aptos"/>
                <a:cs typeface="Aptos"/>
              </a:defRPr>
            </a:pPr>
            <a:r>
              <a:rPr lang="en-US" sz="1350" b="1" i="0" dirty="0">
                <a:solidFill>
                  <a:srgbClr val="66788A"/>
                </a:solidFill>
                <a:latin typeface="Aptos"/>
                <a:ea typeface="Aptos"/>
                <a:cs typeface="Aptos"/>
              </a:rPr>
              <a:t>14</a:t>
            </a:r>
          </a:p>
        </p:txBody>
      </p:sp>
      <p:sp>
        <p:nvSpPr>
          <p:cNvPr id="3" name="Straight Connector 2">
            <a:extLst>
              <a:ext uri="{FF2B5EF4-FFF2-40B4-BE49-F238E27FC236}">
                <a16:creationId xmlns:a16="http://schemas.microsoft.com/office/drawing/2014/main" id="{6002B89E-11D1-47F8-8F47-3A1386BF3704}"/>
              </a:ext>
            </a:extLst>
          </p:cNvPr>
          <p:cNvSpPr>
            <a:spLocks noGrp="1"/>
          </p:cNvSpPr>
          <p:nvPr/>
        </p:nvSpPr>
        <p:spPr>
          <a:xfrm>
            <a:off x="685800" y="647700"/>
            <a:ext cx="10820400" cy="0"/>
          </a:xfrm>
          <a:prstGeom prst="line">
            <a:avLst/>
          </a:prstGeom>
          <a:noFill/>
          <a:ln w="19050">
            <a:solidFill>
              <a:srgbClr val="D87368"/>
            </a:solidFill>
            <a:prstDash val="solid"/>
          </a:ln>
        </p:spPr>
        <p:txBody>
          <a:bodyPr/>
          <a:lstStyle/>
          <a:p>
            <a:endParaRPr lang="en-US"/>
          </a:p>
        </p:txBody>
      </p:sp>
      <p:sp>
        <p:nvSpPr>
          <p:cNvPr id="4" name="Rectangle 3">
            <a:extLst>
              <a:ext uri="{FF2B5EF4-FFF2-40B4-BE49-F238E27FC236}">
                <a16:creationId xmlns:a16="http://schemas.microsoft.com/office/drawing/2014/main" id="{128F0E5F-19BF-4F7D-A157-CCC4301E0ABD}"/>
              </a:ext>
            </a:extLst>
          </p:cNvPr>
          <p:cNvSpPr>
            <a:spLocks noGrp="1"/>
          </p:cNvSpPr>
          <p:nvPr/>
        </p:nvSpPr>
        <p:spPr>
          <a:xfrm>
            <a:off x="685800" y="838200"/>
            <a:ext cx="10820400" cy="1066800"/>
          </a:xfrm>
          <a:prstGeom prst="rect">
            <a:avLst/>
          </a:prstGeom>
          <a:noFill/>
          <a:ln w="0">
            <a:noFill/>
            <a:prstDash val="solid"/>
          </a:ln>
        </p:spPr>
        <p:txBody>
          <a:bodyPr wrap="square" lIns="0" tIns="0" rIns="0" bIns="0" anchor="t">
            <a:normAutofit/>
          </a:bodyPr>
          <a:lstStyle/>
          <a:p>
            <a:pPr algn="l">
              <a:lnSpc>
                <a:spcPct val="96000"/>
              </a:lnSpc>
              <a:buNone/>
              <a:defRPr sz="3600" b="1" i="0">
                <a:solidFill>
                  <a:srgbClr val="25211F"/>
                </a:solidFill>
                <a:latin typeface="Georgia"/>
                <a:ea typeface="Georgia"/>
                <a:cs typeface="Georgia"/>
              </a:defRPr>
            </a:pPr>
            <a:r>
              <a:rPr lang="en-US" sz="3600" b="1" i="0">
                <a:solidFill>
                  <a:srgbClr val="203548"/>
                </a:solidFill>
                <a:latin typeface="Georgia"/>
                <a:ea typeface="Georgia"/>
                <a:cs typeface="Georgia"/>
              </a:rPr>
              <a:t>Avoid five expensive detours</a:t>
            </a:r>
          </a:p>
        </p:txBody>
      </p:sp>
      <p:sp>
        <p:nvSpPr>
          <p:cNvPr id="5" name="Rectangle 4">
            <a:extLst>
              <a:ext uri="{FF2B5EF4-FFF2-40B4-BE49-F238E27FC236}">
                <a16:creationId xmlns:a16="http://schemas.microsoft.com/office/drawing/2014/main" id="{D805A6F8-CAF9-4CD6-8AFB-F1B58B22CD70}"/>
              </a:ext>
            </a:extLst>
          </p:cNvPr>
          <p:cNvSpPr>
            <a:spLocks noGrp="1"/>
          </p:cNvSpPr>
          <p:nvPr/>
        </p:nvSpPr>
        <p:spPr>
          <a:xfrm>
            <a:off x="704850" y="1971675"/>
            <a:ext cx="400050" cy="419100"/>
          </a:xfrm>
          <a:prstGeom prst="rect">
            <a:avLst/>
          </a:prstGeom>
          <a:noFill/>
          <a:ln w="0">
            <a:noFill/>
            <a:prstDash val="solid"/>
          </a:ln>
        </p:spPr>
        <p:txBody>
          <a:bodyPr wrap="square" lIns="0" tIns="0" rIns="0" bIns="0" anchor="t">
            <a:noAutofit/>
          </a:bodyPr>
          <a:lstStyle/>
          <a:p>
            <a:pPr algn="ctr">
              <a:lnSpc>
                <a:spcPct val="105000"/>
              </a:lnSpc>
              <a:buNone/>
              <a:defRPr sz="2925" b="1" i="0">
                <a:solidFill>
                  <a:srgbClr val="A13B3B"/>
                </a:solidFill>
                <a:latin typeface="Georgia"/>
                <a:ea typeface="Georgia"/>
                <a:cs typeface="Georgia"/>
              </a:defRPr>
            </a:pPr>
            <a:r>
              <a:rPr lang="en-US" sz="2925" b="1" i="0">
                <a:solidFill>
                  <a:srgbClr val="C6534B"/>
                </a:solidFill>
                <a:latin typeface="Georgia"/>
                <a:ea typeface="Georgia"/>
                <a:cs typeface="Georgia"/>
              </a:rPr>
              <a:t>×</a:t>
            </a:r>
          </a:p>
        </p:txBody>
      </p:sp>
      <p:sp>
        <p:nvSpPr>
          <p:cNvPr id="6" name="Straight Connector 5">
            <a:extLst>
              <a:ext uri="{FF2B5EF4-FFF2-40B4-BE49-F238E27FC236}">
                <a16:creationId xmlns:a16="http://schemas.microsoft.com/office/drawing/2014/main" id="{3F535D3F-5FDF-4136-A6A8-B51EC2662FF6}"/>
              </a:ext>
            </a:extLst>
          </p:cNvPr>
          <p:cNvSpPr>
            <a:spLocks noGrp="1"/>
          </p:cNvSpPr>
          <p:nvPr/>
        </p:nvSpPr>
        <p:spPr>
          <a:xfrm>
            <a:off x="1276350" y="2200275"/>
            <a:ext cx="514350" cy="0"/>
          </a:xfrm>
          <a:prstGeom prst="line">
            <a:avLst/>
          </a:prstGeom>
          <a:noFill/>
          <a:ln w="28575">
            <a:solidFill>
              <a:srgbClr val="F1D2CE"/>
            </a:solidFill>
            <a:prstDash val="solid"/>
          </a:ln>
        </p:spPr>
        <p:txBody>
          <a:bodyPr/>
          <a:lstStyle/>
          <a:p>
            <a:endParaRPr lang="en-US"/>
          </a:p>
        </p:txBody>
      </p:sp>
      <p:sp>
        <p:nvSpPr>
          <p:cNvPr id="7" name="Rectangle 6">
            <a:extLst>
              <a:ext uri="{FF2B5EF4-FFF2-40B4-BE49-F238E27FC236}">
                <a16:creationId xmlns:a16="http://schemas.microsoft.com/office/drawing/2014/main" id="{80C222BC-FA87-45D4-9E0F-CD85854EF211}"/>
              </a:ext>
            </a:extLst>
          </p:cNvPr>
          <p:cNvSpPr>
            <a:spLocks noGrp="1"/>
          </p:cNvSpPr>
          <p:nvPr/>
        </p:nvSpPr>
        <p:spPr>
          <a:xfrm>
            <a:off x="2000250" y="2038350"/>
            <a:ext cx="8763000" cy="438150"/>
          </a:xfrm>
          <a:prstGeom prst="rect">
            <a:avLst/>
          </a:prstGeom>
          <a:noFill/>
          <a:ln w="0">
            <a:noFill/>
            <a:prstDash val="solid"/>
          </a:ln>
        </p:spPr>
        <p:txBody>
          <a:bodyPr wrap="square" lIns="0" tIns="0" rIns="0" bIns="0" anchor="t">
            <a:normAutofit/>
          </a:bodyPr>
          <a:lstStyle/>
          <a:p>
            <a:pPr algn="l">
              <a:lnSpc>
                <a:spcPct val="105000"/>
              </a:lnSpc>
              <a:buNone/>
              <a:defRPr sz="1950" b="1" i="0">
                <a:solidFill>
                  <a:srgbClr val="25211F"/>
                </a:solidFill>
                <a:latin typeface="Aptos"/>
                <a:ea typeface="Aptos"/>
                <a:cs typeface="Aptos"/>
              </a:defRPr>
            </a:pPr>
            <a:r>
              <a:rPr lang="en-US" sz="1950" b="1" i="0">
                <a:solidFill>
                  <a:srgbClr val="203548"/>
                </a:solidFill>
                <a:latin typeface="Aptos"/>
                <a:ea typeface="Aptos"/>
                <a:cs typeface="Aptos"/>
              </a:rPr>
              <a:t>Starting repairs before the IA inspection</a:t>
            </a:r>
          </a:p>
        </p:txBody>
      </p:sp>
      <p:sp>
        <p:nvSpPr>
          <p:cNvPr id="8" name="Rectangle 7">
            <a:extLst>
              <a:ext uri="{FF2B5EF4-FFF2-40B4-BE49-F238E27FC236}">
                <a16:creationId xmlns:a16="http://schemas.microsoft.com/office/drawing/2014/main" id="{52923027-B3EE-482A-AEC9-AA5F01E8871F}"/>
              </a:ext>
            </a:extLst>
          </p:cNvPr>
          <p:cNvSpPr>
            <a:spLocks noGrp="1"/>
          </p:cNvSpPr>
          <p:nvPr/>
        </p:nvSpPr>
        <p:spPr>
          <a:xfrm>
            <a:off x="704850" y="2686050"/>
            <a:ext cx="400050" cy="419100"/>
          </a:xfrm>
          <a:prstGeom prst="rect">
            <a:avLst/>
          </a:prstGeom>
          <a:noFill/>
          <a:ln w="0">
            <a:noFill/>
            <a:prstDash val="solid"/>
          </a:ln>
        </p:spPr>
        <p:txBody>
          <a:bodyPr wrap="square" lIns="0" tIns="0" rIns="0" bIns="0" anchor="t">
            <a:noAutofit/>
          </a:bodyPr>
          <a:lstStyle/>
          <a:p>
            <a:pPr algn="ctr">
              <a:lnSpc>
                <a:spcPct val="105000"/>
              </a:lnSpc>
              <a:buNone/>
              <a:defRPr sz="2925" b="1" i="0">
                <a:solidFill>
                  <a:srgbClr val="A13B3B"/>
                </a:solidFill>
                <a:latin typeface="Georgia"/>
                <a:ea typeface="Georgia"/>
                <a:cs typeface="Georgia"/>
              </a:defRPr>
            </a:pPr>
            <a:r>
              <a:rPr lang="en-US" sz="2925" b="1" i="0">
                <a:solidFill>
                  <a:srgbClr val="C6534B"/>
                </a:solidFill>
                <a:latin typeface="Georgia"/>
                <a:ea typeface="Georgia"/>
                <a:cs typeface="Georgia"/>
              </a:rPr>
              <a:t>×</a:t>
            </a:r>
          </a:p>
        </p:txBody>
      </p:sp>
      <p:sp>
        <p:nvSpPr>
          <p:cNvPr id="9" name="Straight Connector 8">
            <a:extLst>
              <a:ext uri="{FF2B5EF4-FFF2-40B4-BE49-F238E27FC236}">
                <a16:creationId xmlns:a16="http://schemas.microsoft.com/office/drawing/2014/main" id="{FAB4A097-BFEE-405C-B022-DC11CB2E9040}"/>
              </a:ext>
            </a:extLst>
          </p:cNvPr>
          <p:cNvSpPr>
            <a:spLocks noGrp="1"/>
          </p:cNvSpPr>
          <p:nvPr/>
        </p:nvSpPr>
        <p:spPr>
          <a:xfrm>
            <a:off x="1276350" y="2914650"/>
            <a:ext cx="514350" cy="0"/>
          </a:xfrm>
          <a:prstGeom prst="line">
            <a:avLst/>
          </a:prstGeom>
          <a:noFill/>
          <a:ln w="28575">
            <a:solidFill>
              <a:srgbClr val="F1D2CE"/>
            </a:solidFill>
            <a:prstDash val="solid"/>
          </a:ln>
        </p:spPr>
        <p:txBody>
          <a:bodyPr/>
          <a:lstStyle/>
          <a:p>
            <a:endParaRPr lang="en-US"/>
          </a:p>
        </p:txBody>
      </p:sp>
      <p:sp>
        <p:nvSpPr>
          <p:cNvPr id="10" name="Rectangle 9">
            <a:extLst>
              <a:ext uri="{FF2B5EF4-FFF2-40B4-BE49-F238E27FC236}">
                <a16:creationId xmlns:a16="http://schemas.microsoft.com/office/drawing/2014/main" id="{07887076-5B7A-4EB6-9D09-9D228B6F482A}"/>
              </a:ext>
            </a:extLst>
          </p:cNvPr>
          <p:cNvSpPr>
            <a:spLocks noGrp="1"/>
          </p:cNvSpPr>
          <p:nvPr/>
        </p:nvSpPr>
        <p:spPr>
          <a:xfrm>
            <a:off x="2000250" y="2752725"/>
            <a:ext cx="8763000" cy="438150"/>
          </a:xfrm>
          <a:prstGeom prst="rect">
            <a:avLst/>
          </a:prstGeom>
          <a:noFill/>
          <a:ln w="0">
            <a:noFill/>
            <a:prstDash val="solid"/>
          </a:ln>
        </p:spPr>
        <p:txBody>
          <a:bodyPr wrap="square" lIns="0" tIns="0" rIns="0" bIns="0" anchor="t">
            <a:normAutofit/>
          </a:bodyPr>
          <a:lstStyle/>
          <a:p>
            <a:pPr algn="l">
              <a:lnSpc>
                <a:spcPct val="105000"/>
              </a:lnSpc>
              <a:buNone/>
              <a:defRPr sz="1950" b="0" i="0">
                <a:solidFill>
                  <a:srgbClr val="25211F"/>
                </a:solidFill>
                <a:latin typeface="Aptos"/>
                <a:ea typeface="Aptos"/>
                <a:cs typeface="Aptos"/>
              </a:defRPr>
            </a:pPr>
            <a:r>
              <a:rPr lang="en-US" sz="1950" b="0" i="0">
                <a:solidFill>
                  <a:srgbClr val="203548"/>
                </a:solidFill>
                <a:latin typeface="Aptos"/>
                <a:ea typeface="Aptos"/>
                <a:cs typeface="Aptos"/>
              </a:rPr>
              <a:t>Allowing mitigation vendors to demo without approval</a:t>
            </a:r>
          </a:p>
        </p:txBody>
      </p:sp>
      <p:sp>
        <p:nvSpPr>
          <p:cNvPr id="11" name="Rectangle 10">
            <a:extLst>
              <a:ext uri="{FF2B5EF4-FFF2-40B4-BE49-F238E27FC236}">
                <a16:creationId xmlns:a16="http://schemas.microsoft.com/office/drawing/2014/main" id="{1451BCCA-ED34-41BA-A735-0A9308CEA627}"/>
              </a:ext>
            </a:extLst>
          </p:cNvPr>
          <p:cNvSpPr>
            <a:spLocks noGrp="1"/>
          </p:cNvSpPr>
          <p:nvPr/>
        </p:nvSpPr>
        <p:spPr>
          <a:xfrm>
            <a:off x="704850" y="3400425"/>
            <a:ext cx="400050" cy="419100"/>
          </a:xfrm>
          <a:prstGeom prst="rect">
            <a:avLst/>
          </a:prstGeom>
          <a:noFill/>
          <a:ln w="0">
            <a:noFill/>
            <a:prstDash val="solid"/>
          </a:ln>
        </p:spPr>
        <p:txBody>
          <a:bodyPr wrap="square" lIns="0" tIns="0" rIns="0" bIns="0" anchor="t">
            <a:noAutofit/>
          </a:bodyPr>
          <a:lstStyle/>
          <a:p>
            <a:pPr algn="ctr">
              <a:lnSpc>
                <a:spcPct val="105000"/>
              </a:lnSpc>
              <a:buNone/>
              <a:defRPr sz="2925" b="1" i="0">
                <a:solidFill>
                  <a:srgbClr val="A13B3B"/>
                </a:solidFill>
                <a:latin typeface="Georgia"/>
                <a:ea typeface="Georgia"/>
                <a:cs typeface="Georgia"/>
              </a:defRPr>
            </a:pPr>
            <a:r>
              <a:rPr lang="en-US" sz="2925" b="1" i="0">
                <a:solidFill>
                  <a:srgbClr val="C6534B"/>
                </a:solidFill>
                <a:latin typeface="Georgia"/>
                <a:ea typeface="Georgia"/>
                <a:cs typeface="Georgia"/>
              </a:rPr>
              <a:t>×</a:t>
            </a:r>
          </a:p>
        </p:txBody>
      </p:sp>
      <p:sp>
        <p:nvSpPr>
          <p:cNvPr id="12" name="Straight Connector 11">
            <a:extLst>
              <a:ext uri="{FF2B5EF4-FFF2-40B4-BE49-F238E27FC236}">
                <a16:creationId xmlns:a16="http://schemas.microsoft.com/office/drawing/2014/main" id="{F71E9BCD-BD15-495B-85BA-7C926AA56AF9}"/>
              </a:ext>
            </a:extLst>
          </p:cNvPr>
          <p:cNvSpPr>
            <a:spLocks noGrp="1"/>
          </p:cNvSpPr>
          <p:nvPr/>
        </p:nvSpPr>
        <p:spPr>
          <a:xfrm>
            <a:off x="1276350" y="3629025"/>
            <a:ext cx="514350" cy="0"/>
          </a:xfrm>
          <a:prstGeom prst="line">
            <a:avLst/>
          </a:prstGeom>
          <a:noFill/>
          <a:ln w="28575">
            <a:solidFill>
              <a:srgbClr val="F1D2CE"/>
            </a:solidFill>
            <a:prstDash val="solid"/>
          </a:ln>
        </p:spPr>
        <p:txBody>
          <a:bodyPr/>
          <a:lstStyle/>
          <a:p>
            <a:endParaRPr lang="en-US"/>
          </a:p>
        </p:txBody>
      </p:sp>
      <p:sp>
        <p:nvSpPr>
          <p:cNvPr id="13" name="Rectangle 12">
            <a:extLst>
              <a:ext uri="{FF2B5EF4-FFF2-40B4-BE49-F238E27FC236}">
                <a16:creationId xmlns:a16="http://schemas.microsoft.com/office/drawing/2014/main" id="{379E7051-FC62-4B65-ABAE-CB33DAA08E0F}"/>
              </a:ext>
            </a:extLst>
          </p:cNvPr>
          <p:cNvSpPr>
            <a:spLocks noGrp="1"/>
          </p:cNvSpPr>
          <p:nvPr/>
        </p:nvSpPr>
        <p:spPr>
          <a:xfrm>
            <a:off x="2000250" y="3467100"/>
            <a:ext cx="8763000" cy="438150"/>
          </a:xfrm>
          <a:prstGeom prst="rect">
            <a:avLst/>
          </a:prstGeom>
          <a:noFill/>
          <a:ln w="0">
            <a:noFill/>
            <a:prstDash val="solid"/>
          </a:ln>
        </p:spPr>
        <p:txBody>
          <a:bodyPr wrap="square" lIns="0" tIns="0" rIns="0" bIns="0" anchor="t">
            <a:normAutofit/>
          </a:bodyPr>
          <a:lstStyle/>
          <a:p>
            <a:pPr algn="l">
              <a:lnSpc>
                <a:spcPct val="105000"/>
              </a:lnSpc>
              <a:buNone/>
              <a:defRPr sz="1950" b="0" i="0">
                <a:solidFill>
                  <a:srgbClr val="25211F"/>
                </a:solidFill>
                <a:latin typeface="Aptos"/>
                <a:ea typeface="Aptos"/>
                <a:cs typeface="Aptos"/>
              </a:defRPr>
            </a:pPr>
            <a:r>
              <a:rPr lang="en-US" sz="1950" b="0" i="0">
                <a:solidFill>
                  <a:srgbClr val="203548"/>
                </a:solidFill>
                <a:latin typeface="Aptos"/>
                <a:ea typeface="Aptos"/>
                <a:cs typeface="Aptos"/>
              </a:rPr>
              <a:t>Accepting scopes that exceed the IA estimate</a:t>
            </a:r>
          </a:p>
        </p:txBody>
      </p:sp>
      <p:sp>
        <p:nvSpPr>
          <p:cNvPr id="14" name="Rectangle 13">
            <a:extLst>
              <a:ext uri="{FF2B5EF4-FFF2-40B4-BE49-F238E27FC236}">
                <a16:creationId xmlns:a16="http://schemas.microsoft.com/office/drawing/2014/main" id="{D15EBF3F-199E-41FD-B141-AFB9F9C73147}"/>
              </a:ext>
            </a:extLst>
          </p:cNvPr>
          <p:cNvSpPr>
            <a:spLocks noGrp="1"/>
          </p:cNvSpPr>
          <p:nvPr/>
        </p:nvSpPr>
        <p:spPr>
          <a:xfrm>
            <a:off x="704850" y="4114800"/>
            <a:ext cx="400050" cy="419100"/>
          </a:xfrm>
          <a:prstGeom prst="rect">
            <a:avLst/>
          </a:prstGeom>
          <a:noFill/>
          <a:ln w="0">
            <a:noFill/>
            <a:prstDash val="solid"/>
          </a:ln>
        </p:spPr>
        <p:txBody>
          <a:bodyPr wrap="square" lIns="0" tIns="0" rIns="0" bIns="0" anchor="t">
            <a:noAutofit/>
          </a:bodyPr>
          <a:lstStyle/>
          <a:p>
            <a:pPr algn="ctr">
              <a:lnSpc>
                <a:spcPct val="105000"/>
              </a:lnSpc>
              <a:buNone/>
              <a:defRPr sz="2925" b="1" i="0">
                <a:solidFill>
                  <a:srgbClr val="A13B3B"/>
                </a:solidFill>
                <a:latin typeface="Georgia"/>
                <a:ea typeface="Georgia"/>
                <a:cs typeface="Georgia"/>
              </a:defRPr>
            </a:pPr>
            <a:r>
              <a:rPr lang="en-US" sz="2925" b="1" i="0">
                <a:solidFill>
                  <a:srgbClr val="C6534B"/>
                </a:solidFill>
                <a:latin typeface="Georgia"/>
                <a:ea typeface="Georgia"/>
                <a:cs typeface="Georgia"/>
              </a:rPr>
              <a:t>×</a:t>
            </a:r>
          </a:p>
        </p:txBody>
      </p:sp>
      <p:sp>
        <p:nvSpPr>
          <p:cNvPr id="15" name="Straight Connector 14">
            <a:extLst>
              <a:ext uri="{FF2B5EF4-FFF2-40B4-BE49-F238E27FC236}">
                <a16:creationId xmlns:a16="http://schemas.microsoft.com/office/drawing/2014/main" id="{FD2C2400-F80F-405D-8A84-9AB9F657017D}"/>
              </a:ext>
            </a:extLst>
          </p:cNvPr>
          <p:cNvSpPr>
            <a:spLocks noGrp="1"/>
          </p:cNvSpPr>
          <p:nvPr/>
        </p:nvSpPr>
        <p:spPr>
          <a:xfrm>
            <a:off x="1276350" y="4343400"/>
            <a:ext cx="514350" cy="0"/>
          </a:xfrm>
          <a:prstGeom prst="line">
            <a:avLst/>
          </a:prstGeom>
          <a:noFill/>
          <a:ln w="28575">
            <a:solidFill>
              <a:srgbClr val="F1D2CE"/>
            </a:solidFill>
            <a:prstDash val="solid"/>
          </a:ln>
        </p:spPr>
        <p:txBody>
          <a:bodyPr/>
          <a:lstStyle/>
          <a:p>
            <a:endParaRPr lang="en-US"/>
          </a:p>
        </p:txBody>
      </p:sp>
      <p:sp>
        <p:nvSpPr>
          <p:cNvPr id="16" name="Rectangle 15">
            <a:extLst>
              <a:ext uri="{FF2B5EF4-FFF2-40B4-BE49-F238E27FC236}">
                <a16:creationId xmlns:a16="http://schemas.microsoft.com/office/drawing/2014/main" id="{6BDDED2D-F344-4B30-B4AF-3C0CB082AD3F}"/>
              </a:ext>
            </a:extLst>
          </p:cNvPr>
          <p:cNvSpPr>
            <a:spLocks noGrp="1"/>
          </p:cNvSpPr>
          <p:nvPr/>
        </p:nvSpPr>
        <p:spPr>
          <a:xfrm>
            <a:off x="2000250" y="4181475"/>
            <a:ext cx="8763000" cy="438150"/>
          </a:xfrm>
          <a:prstGeom prst="rect">
            <a:avLst/>
          </a:prstGeom>
          <a:noFill/>
          <a:ln w="0">
            <a:noFill/>
            <a:prstDash val="solid"/>
          </a:ln>
        </p:spPr>
        <p:txBody>
          <a:bodyPr wrap="square" lIns="0" tIns="0" rIns="0" bIns="0" anchor="t">
            <a:normAutofit/>
          </a:bodyPr>
          <a:lstStyle/>
          <a:p>
            <a:pPr algn="l">
              <a:lnSpc>
                <a:spcPct val="105000"/>
              </a:lnSpc>
              <a:buNone/>
              <a:defRPr sz="1950" b="1" i="0">
                <a:solidFill>
                  <a:srgbClr val="25211F"/>
                </a:solidFill>
                <a:latin typeface="Aptos"/>
                <a:ea typeface="Aptos"/>
                <a:cs typeface="Aptos"/>
              </a:defRPr>
            </a:pPr>
            <a:r>
              <a:rPr lang="en-US" sz="1950" b="1" i="0">
                <a:solidFill>
                  <a:srgbClr val="203548"/>
                </a:solidFill>
                <a:latin typeface="Aptos"/>
                <a:ea typeface="Aptos"/>
                <a:cs typeface="Aptos"/>
              </a:rPr>
              <a:t>Missing the extension request when delays occur</a:t>
            </a:r>
          </a:p>
        </p:txBody>
      </p:sp>
      <p:sp>
        <p:nvSpPr>
          <p:cNvPr id="17" name="Rectangle 16">
            <a:extLst>
              <a:ext uri="{FF2B5EF4-FFF2-40B4-BE49-F238E27FC236}">
                <a16:creationId xmlns:a16="http://schemas.microsoft.com/office/drawing/2014/main" id="{16BCC872-C006-4D61-9CC1-16747A60E479}"/>
              </a:ext>
            </a:extLst>
          </p:cNvPr>
          <p:cNvSpPr>
            <a:spLocks noGrp="1"/>
          </p:cNvSpPr>
          <p:nvPr/>
        </p:nvSpPr>
        <p:spPr>
          <a:xfrm>
            <a:off x="704850" y="4829175"/>
            <a:ext cx="400050" cy="419100"/>
          </a:xfrm>
          <a:prstGeom prst="rect">
            <a:avLst/>
          </a:prstGeom>
          <a:noFill/>
          <a:ln w="0">
            <a:noFill/>
            <a:prstDash val="solid"/>
          </a:ln>
        </p:spPr>
        <p:txBody>
          <a:bodyPr wrap="square" lIns="0" tIns="0" rIns="0" bIns="0" anchor="t">
            <a:noAutofit/>
          </a:bodyPr>
          <a:lstStyle/>
          <a:p>
            <a:pPr algn="ctr">
              <a:lnSpc>
                <a:spcPct val="105000"/>
              </a:lnSpc>
              <a:buNone/>
              <a:defRPr sz="2925" b="1" i="0">
                <a:solidFill>
                  <a:srgbClr val="A13B3B"/>
                </a:solidFill>
                <a:latin typeface="Georgia"/>
                <a:ea typeface="Georgia"/>
                <a:cs typeface="Georgia"/>
              </a:defRPr>
            </a:pPr>
            <a:r>
              <a:rPr lang="en-US" sz="2925" b="1" i="0">
                <a:solidFill>
                  <a:srgbClr val="C6534B"/>
                </a:solidFill>
                <a:latin typeface="Georgia"/>
                <a:ea typeface="Georgia"/>
                <a:cs typeface="Georgia"/>
              </a:rPr>
              <a:t>×</a:t>
            </a:r>
          </a:p>
        </p:txBody>
      </p:sp>
      <p:sp>
        <p:nvSpPr>
          <p:cNvPr id="18" name="Straight Connector 17">
            <a:extLst>
              <a:ext uri="{FF2B5EF4-FFF2-40B4-BE49-F238E27FC236}">
                <a16:creationId xmlns:a16="http://schemas.microsoft.com/office/drawing/2014/main" id="{67F08502-5318-4D76-BB44-8695208771BE}"/>
              </a:ext>
            </a:extLst>
          </p:cNvPr>
          <p:cNvSpPr>
            <a:spLocks noGrp="1"/>
          </p:cNvSpPr>
          <p:nvPr/>
        </p:nvSpPr>
        <p:spPr>
          <a:xfrm>
            <a:off x="1276350" y="5057775"/>
            <a:ext cx="514350" cy="0"/>
          </a:xfrm>
          <a:prstGeom prst="line">
            <a:avLst/>
          </a:prstGeom>
          <a:noFill/>
          <a:ln w="28575">
            <a:solidFill>
              <a:srgbClr val="F1D2CE"/>
            </a:solidFill>
            <a:prstDash val="solid"/>
          </a:ln>
        </p:spPr>
        <p:txBody>
          <a:bodyPr/>
          <a:lstStyle/>
          <a:p>
            <a:endParaRPr lang="en-US"/>
          </a:p>
        </p:txBody>
      </p:sp>
      <p:sp>
        <p:nvSpPr>
          <p:cNvPr id="19" name="Rectangle 18">
            <a:extLst>
              <a:ext uri="{FF2B5EF4-FFF2-40B4-BE49-F238E27FC236}">
                <a16:creationId xmlns:a16="http://schemas.microsoft.com/office/drawing/2014/main" id="{CA0E7864-223E-4F95-B8A1-286DBDC4A07D}"/>
              </a:ext>
            </a:extLst>
          </p:cNvPr>
          <p:cNvSpPr>
            <a:spLocks noGrp="1"/>
          </p:cNvSpPr>
          <p:nvPr/>
        </p:nvSpPr>
        <p:spPr>
          <a:xfrm>
            <a:off x="2000250" y="4895850"/>
            <a:ext cx="8763000" cy="438150"/>
          </a:xfrm>
          <a:prstGeom prst="rect">
            <a:avLst/>
          </a:prstGeom>
          <a:noFill/>
          <a:ln w="0">
            <a:noFill/>
            <a:prstDash val="solid"/>
          </a:ln>
        </p:spPr>
        <p:txBody>
          <a:bodyPr wrap="square" lIns="0" tIns="0" rIns="0" bIns="0" anchor="t">
            <a:normAutofit/>
          </a:bodyPr>
          <a:lstStyle/>
          <a:p>
            <a:pPr algn="l">
              <a:lnSpc>
                <a:spcPct val="105000"/>
              </a:lnSpc>
              <a:buNone/>
              <a:defRPr sz="1950" b="0" i="0">
                <a:solidFill>
                  <a:srgbClr val="25211F"/>
                </a:solidFill>
                <a:latin typeface="Aptos"/>
                <a:ea typeface="Aptos"/>
                <a:cs typeface="Aptos"/>
              </a:defRPr>
            </a:pPr>
            <a:r>
              <a:rPr lang="en-US" sz="1950" b="0" i="0">
                <a:solidFill>
                  <a:srgbClr val="203548"/>
                </a:solidFill>
                <a:latin typeface="Aptos"/>
                <a:ea typeface="Aptos"/>
                <a:cs typeface="Aptos"/>
              </a:rPr>
              <a:t>Failing to communicate changes in scope or cost</a:t>
            </a:r>
          </a:p>
        </p:txBody>
      </p:sp>
      <p:sp>
        <p:nvSpPr>
          <p:cNvPr id="20" name="Rectangle 19">
            <a:extLst>
              <a:ext uri="{FF2B5EF4-FFF2-40B4-BE49-F238E27FC236}">
                <a16:creationId xmlns:a16="http://schemas.microsoft.com/office/drawing/2014/main" id="{8B63DBAF-EB0E-4C49-AE3F-3E6905D44E42}"/>
              </a:ext>
            </a:extLst>
          </p:cNvPr>
          <p:cNvSpPr>
            <a:spLocks noGrp="1"/>
          </p:cNvSpPr>
          <p:nvPr/>
        </p:nvSpPr>
        <p:spPr>
          <a:xfrm>
            <a:off x="8705850" y="5657850"/>
            <a:ext cx="2800350" cy="400050"/>
          </a:xfrm>
          <a:prstGeom prst="rect">
            <a:avLst/>
          </a:prstGeom>
          <a:solidFill>
            <a:srgbClr val="3F7FC8"/>
          </a:solidFill>
          <a:ln w="0">
            <a:solidFill>
              <a:srgbClr val="6B1835"/>
            </a:solidFill>
            <a:prstDash val="solid"/>
          </a:ln>
        </p:spPr>
        <p:txBody>
          <a:bodyPr/>
          <a:lstStyle/>
          <a:p>
            <a:endParaRPr lang="en-US"/>
          </a:p>
        </p:txBody>
      </p:sp>
      <p:sp>
        <p:nvSpPr>
          <p:cNvPr id="21" name="Rectangle 20">
            <a:extLst>
              <a:ext uri="{FF2B5EF4-FFF2-40B4-BE49-F238E27FC236}">
                <a16:creationId xmlns:a16="http://schemas.microsoft.com/office/drawing/2014/main" id="{6656B854-F129-4627-B3FD-3DFC895BD188}"/>
              </a:ext>
            </a:extLst>
          </p:cNvPr>
          <p:cNvSpPr>
            <a:spLocks noGrp="1"/>
          </p:cNvSpPr>
          <p:nvPr/>
        </p:nvSpPr>
        <p:spPr>
          <a:xfrm>
            <a:off x="8820150" y="5753100"/>
            <a:ext cx="2571750" cy="228600"/>
          </a:xfrm>
          <a:prstGeom prst="rect">
            <a:avLst/>
          </a:prstGeom>
          <a:noFill/>
          <a:ln w="0">
            <a:noFill/>
            <a:prstDash val="solid"/>
          </a:ln>
        </p:spPr>
        <p:txBody>
          <a:bodyPr wrap="square" lIns="0" tIns="0" rIns="0" bIns="0" anchor="t">
            <a:noAutofit/>
          </a:bodyPr>
          <a:lstStyle/>
          <a:p>
            <a:pPr algn="ctr">
              <a:lnSpc>
                <a:spcPct val="105000"/>
              </a:lnSpc>
              <a:buNone/>
              <a:defRPr sz="1200" b="1" i="0">
                <a:solidFill>
                  <a:srgbClr val="FFFFFF"/>
                </a:solidFill>
                <a:latin typeface="Aptos"/>
                <a:ea typeface="Aptos"/>
                <a:cs typeface="Aptos"/>
              </a:defRPr>
            </a:pPr>
            <a:r>
              <a:rPr sz="1200" b="1" i="0">
                <a:solidFill>
                  <a:srgbClr val="FFFFFF"/>
                </a:solidFill>
                <a:latin typeface="Aptos"/>
                <a:ea typeface="Aptos"/>
                <a:cs typeface="Aptos"/>
              </a:rPr>
              <a:t>PAUSE • APPROVE • PROCEED</a:t>
            </a:r>
          </a:p>
        </p:txBody>
      </p:sp>
    </p:spTree>
    <p:extLst>
      <p:ext uri="{BB962C8B-B14F-4D97-AF65-F5344CB8AC3E}">
        <p14:creationId xmlns:p14="http://schemas.microsoft.com/office/powerpoint/2010/main" val="3468347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5F9FD"/>
        </a:solidFill>
        <a:effectLst/>
      </p:bgPr>
    </p:bg>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D813686C-E972-49B7-89BF-3C523E10B98B}"/>
              </a:ext>
            </a:extLst>
          </p:cNvPr>
          <p:cNvSpPr>
            <a:spLocks noGrp="1"/>
          </p:cNvSpPr>
          <p:nvPr/>
        </p:nvSpPr>
        <p:spPr>
          <a:xfrm>
            <a:off x="685800" y="323850"/>
            <a:ext cx="4762500" cy="228600"/>
          </a:xfrm>
          <a:prstGeom prst="rect">
            <a:avLst/>
          </a:prstGeom>
          <a:noFill/>
          <a:ln w="0">
            <a:noFill/>
            <a:prstDash val="solid"/>
          </a:ln>
        </p:spPr>
        <p:txBody>
          <a:bodyPr wrap="square" lIns="0" tIns="0" rIns="0" bIns="0" anchor="t">
            <a:noAutofit/>
          </a:bodyPr>
          <a:lstStyle/>
          <a:p>
            <a:pPr algn="l">
              <a:lnSpc>
                <a:spcPct val="105000"/>
              </a:lnSpc>
              <a:buNone/>
              <a:defRPr sz="1350" b="1" i="0">
                <a:solidFill>
                  <a:srgbClr val="6B1835"/>
                </a:solidFill>
                <a:latin typeface="Aptos"/>
                <a:ea typeface="Aptos"/>
                <a:cs typeface="Aptos"/>
              </a:defRPr>
            </a:pPr>
            <a:r>
              <a:rPr lang="en-US" sz="1350" b="1" i="0">
                <a:solidFill>
                  <a:srgbClr val="3F7FC8"/>
                </a:solidFill>
                <a:latin typeface="Aptos"/>
                <a:ea typeface="Aptos"/>
                <a:cs typeface="Aptos"/>
              </a:rPr>
              <a:t>HOW YOU CAN KEEP CLAIMS MOVING</a:t>
            </a:r>
          </a:p>
        </p:txBody>
      </p:sp>
      <p:sp>
        <p:nvSpPr>
          <p:cNvPr id="2" name="Rectangle 1">
            <a:extLst>
              <a:ext uri="{FF2B5EF4-FFF2-40B4-BE49-F238E27FC236}">
                <a16:creationId xmlns:a16="http://schemas.microsoft.com/office/drawing/2014/main" id="{AD2F83AD-1D26-4E54-9380-233C703BA405}"/>
              </a:ext>
            </a:extLst>
          </p:cNvPr>
          <p:cNvSpPr>
            <a:spLocks noGrp="1"/>
          </p:cNvSpPr>
          <p:nvPr/>
        </p:nvSpPr>
        <p:spPr>
          <a:xfrm>
            <a:off x="11125200" y="323850"/>
            <a:ext cx="381000" cy="228600"/>
          </a:xfrm>
          <a:prstGeom prst="rect">
            <a:avLst/>
          </a:prstGeom>
          <a:noFill/>
          <a:ln w="0">
            <a:noFill/>
            <a:prstDash val="solid"/>
          </a:ln>
        </p:spPr>
        <p:txBody>
          <a:bodyPr wrap="square" lIns="0" tIns="0" rIns="0" bIns="0" anchor="t">
            <a:noAutofit/>
          </a:bodyPr>
          <a:lstStyle/>
          <a:p>
            <a:pPr algn="r">
              <a:lnSpc>
                <a:spcPct val="105000"/>
              </a:lnSpc>
              <a:buNone/>
              <a:defRPr sz="1350" b="1" i="0">
                <a:solidFill>
                  <a:srgbClr val="8B7D72"/>
                </a:solidFill>
                <a:latin typeface="Aptos"/>
                <a:ea typeface="Aptos"/>
                <a:cs typeface="Aptos"/>
              </a:defRPr>
            </a:pPr>
            <a:r>
              <a:rPr lang="en-US" sz="1350" b="1" i="0" dirty="0">
                <a:solidFill>
                  <a:srgbClr val="66788A"/>
                </a:solidFill>
                <a:latin typeface="Aptos"/>
                <a:ea typeface="Aptos"/>
                <a:cs typeface="Aptos"/>
              </a:rPr>
              <a:t>15</a:t>
            </a:r>
          </a:p>
        </p:txBody>
      </p:sp>
      <p:sp>
        <p:nvSpPr>
          <p:cNvPr id="3" name="Straight Connector 2">
            <a:extLst>
              <a:ext uri="{FF2B5EF4-FFF2-40B4-BE49-F238E27FC236}">
                <a16:creationId xmlns:a16="http://schemas.microsoft.com/office/drawing/2014/main" id="{A036756E-923E-49CE-93AC-162035F9EC2F}"/>
              </a:ext>
            </a:extLst>
          </p:cNvPr>
          <p:cNvSpPr>
            <a:spLocks noGrp="1"/>
          </p:cNvSpPr>
          <p:nvPr/>
        </p:nvSpPr>
        <p:spPr>
          <a:xfrm>
            <a:off x="685800" y="647700"/>
            <a:ext cx="10820400" cy="0"/>
          </a:xfrm>
          <a:prstGeom prst="line">
            <a:avLst/>
          </a:prstGeom>
          <a:noFill/>
          <a:ln w="19050">
            <a:solidFill>
              <a:srgbClr val="D87368"/>
            </a:solidFill>
            <a:prstDash val="solid"/>
          </a:ln>
        </p:spPr>
        <p:txBody>
          <a:bodyPr/>
          <a:lstStyle/>
          <a:p>
            <a:endParaRPr lang="en-US"/>
          </a:p>
        </p:txBody>
      </p:sp>
      <p:sp>
        <p:nvSpPr>
          <p:cNvPr id="4" name="Rectangle 3">
            <a:extLst>
              <a:ext uri="{FF2B5EF4-FFF2-40B4-BE49-F238E27FC236}">
                <a16:creationId xmlns:a16="http://schemas.microsoft.com/office/drawing/2014/main" id="{DAFECF8E-E4BF-4C61-B3E9-2F67D5038C7B}"/>
              </a:ext>
            </a:extLst>
          </p:cNvPr>
          <p:cNvSpPr>
            <a:spLocks noGrp="1"/>
          </p:cNvSpPr>
          <p:nvPr/>
        </p:nvSpPr>
        <p:spPr>
          <a:xfrm>
            <a:off x="685800" y="838200"/>
            <a:ext cx="10820400" cy="1066800"/>
          </a:xfrm>
          <a:prstGeom prst="rect">
            <a:avLst/>
          </a:prstGeom>
          <a:noFill/>
          <a:ln w="0">
            <a:noFill/>
            <a:prstDash val="solid"/>
          </a:ln>
        </p:spPr>
        <p:txBody>
          <a:bodyPr wrap="square" lIns="0" tIns="0" rIns="0" bIns="0" anchor="t">
            <a:normAutofit/>
          </a:bodyPr>
          <a:lstStyle/>
          <a:p>
            <a:pPr algn="l">
              <a:lnSpc>
                <a:spcPct val="96000"/>
              </a:lnSpc>
              <a:buNone/>
              <a:defRPr sz="3600" b="1" i="0">
                <a:solidFill>
                  <a:srgbClr val="25211F"/>
                </a:solidFill>
                <a:latin typeface="Georgia"/>
                <a:ea typeface="Georgia"/>
                <a:cs typeface="Georgia"/>
              </a:defRPr>
            </a:pPr>
            <a:r>
              <a:rPr lang="en-US" sz="3600" b="1" i="0">
                <a:solidFill>
                  <a:srgbClr val="203548"/>
                </a:solidFill>
                <a:latin typeface="Georgia"/>
                <a:ea typeface="Georgia"/>
                <a:cs typeface="Georgia"/>
              </a:rPr>
              <a:t>Business managers are the claim’s momentum owners</a:t>
            </a:r>
          </a:p>
        </p:txBody>
      </p:sp>
      <p:sp>
        <p:nvSpPr>
          <p:cNvPr id="5" name="Rectangle 4">
            <a:extLst>
              <a:ext uri="{FF2B5EF4-FFF2-40B4-BE49-F238E27FC236}">
                <a16:creationId xmlns:a16="http://schemas.microsoft.com/office/drawing/2014/main" id="{DA31B691-3F0B-441D-882F-809561FC01FF}"/>
              </a:ext>
            </a:extLst>
          </p:cNvPr>
          <p:cNvSpPr>
            <a:spLocks noGrp="1"/>
          </p:cNvSpPr>
          <p:nvPr/>
        </p:nvSpPr>
        <p:spPr>
          <a:xfrm>
            <a:off x="685800" y="2171700"/>
            <a:ext cx="3048000" cy="1162050"/>
          </a:xfrm>
          <a:prstGeom prst="rect">
            <a:avLst/>
          </a:prstGeom>
          <a:noFill/>
          <a:ln w="0">
            <a:noFill/>
            <a:prstDash val="solid"/>
          </a:ln>
        </p:spPr>
        <p:txBody>
          <a:bodyPr wrap="square" lIns="0" tIns="0" rIns="0" bIns="0" anchor="t">
            <a:normAutofit fontScale="94136"/>
          </a:bodyPr>
          <a:lstStyle/>
          <a:p>
            <a:pPr algn="l">
              <a:lnSpc>
                <a:spcPct val="90000"/>
              </a:lnSpc>
              <a:buNone/>
              <a:defRPr sz="4500" b="1" i="0">
                <a:solidFill>
                  <a:srgbClr val="6B1835"/>
                </a:solidFill>
                <a:latin typeface="Georgia"/>
                <a:ea typeface="Georgia"/>
                <a:cs typeface="Georgia"/>
              </a:defRPr>
            </a:pPr>
            <a:r>
              <a:rPr lang="en-US" sz="4500" b="1" i="0">
                <a:solidFill>
                  <a:srgbClr val="3F7FC8"/>
                </a:solidFill>
                <a:latin typeface="Georgia"/>
                <a:ea typeface="Georgia"/>
                <a:cs typeface="Georgia"/>
              </a:rPr>
              <a:t>KEEP IT</a:t>
            </a:r>
          </a:p>
          <a:p>
            <a:pPr algn="l">
              <a:lnSpc>
                <a:spcPct val="90000"/>
              </a:lnSpc>
              <a:buNone/>
              <a:defRPr sz="4500" b="1" i="0">
                <a:solidFill>
                  <a:srgbClr val="6B1835"/>
                </a:solidFill>
                <a:latin typeface="Georgia"/>
                <a:ea typeface="Georgia"/>
                <a:cs typeface="Georgia"/>
              </a:defRPr>
            </a:pPr>
            <a:r>
              <a:rPr lang="en-US" sz="4500" b="1" i="0">
                <a:solidFill>
                  <a:srgbClr val="3F7FC8"/>
                </a:solidFill>
                <a:latin typeface="Georgia"/>
                <a:ea typeface="Georgia"/>
                <a:cs typeface="Georgia"/>
              </a:rPr>
              <a:t>MOVING</a:t>
            </a:r>
          </a:p>
        </p:txBody>
      </p:sp>
      <p:sp>
        <p:nvSpPr>
          <p:cNvPr id="6" name="Rectangle 5">
            <a:extLst>
              <a:ext uri="{FF2B5EF4-FFF2-40B4-BE49-F238E27FC236}">
                <a16:creationId xmlns:a16="http://schemas.microsoft.com/office/drawing/2014/main" id="{172C5290-F6F2-4966-9F01-FE8902AE2A2A}"/>
              </a:ext>
            </a:extLst>
          </p:cNvPr>
          <p:cNvSpPr>
            <a:spLocks noGrp="1"/>
          </p:cNvSpPr>
          <p:nvPr/>
        </p:nvSpPr>
        <p:spPr>
          <a:xfrm>
            <a:off x="685800" y="3619500"/>
            <a:ext cx="3143250" cy="666750"/>
          </a:xfrm>
          <a:prstGeom prst="rect">
            <a:avLst/>
          </a:prstGeom>
          <a:noFill/>
          <a:ln w="0">
            <a:noFill/>
            <a:prstDash val="solid"/>
          </a:ln>
        </p:spPr>
        <p:txBody>
          <a:bodyPr wrap="square" lIns="0" tIns="0" rIns="0" bIns="0" anchor="t">
            <a:normAutofit/>
          </a:bodyPr>
          <a:lstStyle/>
          <a:p>
            <a:pPr algn="l">
              <a:lnSpc>
                <a:spcPct val="105000"/>
              </a:lnSpc>
              <a:buNone/>
              <a:defRPr sz="1950" b="0" i="1">
                <a:solidFill>
                  <a:srgbClr val="8B7D72"/>
                </a:solidFill>
                <a:latin typeface="Georgia"/>
                <a:ea typeface="Georgia"/>
                <a:cs typeface="Georgia"/>
              </a:defRPr>
            </a:pPr>
            <a:r>
              <a:rPr lang="en-US" sz="1950" b="0" i="1">
                <a:solidFill>
                  <a:srgbClr val="66788A"/>
                </a:solidFill>
                <a:latin typeface="Georgia"/>
                <a:ea typeface="Georgia"/>
                <a:cs typeface="Georgia"/>
              </a:rPr>
              <a:t>Your role is to shorten every handoff.</a:t>
            </a:r>
          </a:p>
        </p:txBody>
      </p:sp>
      <p:sp>
        <p:nvSpPr>
          <p:cNvPr id="7" name="Straight Connector 6">
            <a:extLst>
              <a:ext uri="{FF2B5EF4-FFF2-40B4-BE49-F238E27FC236}">
                <a16:creationId xmlns:a16="http://schemas.microsoft.com/office/drawing/2014/main" id="{08C115EA-CABE-4B20-9EEF-4A10747FC584}"/>
              </a:ext>
            </a:extLst>
          </p:cNvPr>
          <p:cNvSpPr>
            <a:spLocks noGrp="1"/>
          </p:cNvSpPr>
          <p:nvPr/>
        </p:nvSpPr>
        <p:spPr>
          <a:xfrm>
            <a:off x="4171950" y="2095500"/>
            <a:ext cx="0" cy="3409950"/>
          </a:xfrm>
          <a:prstGeom prst="line">
            <a:avLst/>
          </a:prstGeom>
          <a:noFill/>
          <a:ln w="28575">
            <a:solidFill>
              <a:srgbClr val="D87368"/>
            </a:solidFill>
            <a:prstDash val="solid"/>
          </a:ln>
        </p:spPr>
        <p:txBody>
          <a:bodyPr/>
          <a:lstStyle/>
          <a:p>
            <a:endParaRPr lang="en-US"/>
          </a:p>
        </p:txBody>
      </p:sp>
      <p:sp>
        <p:nvSpPr>
          <p:cNvPr id="8" name="Rectangle 7">
            <a:extLst>
              <a:ext uri="{FF2B5EF4-FFF2-40B4-BE49-F238E27FC236}">
                <a16:creationId xmlns:a16="http://schemas.microsoft.com/office/drawing/2014/main" id="{179ADD38-CFCA-4EF4-B32B-0ED50DC44A00}"/>
              </a:ext>
            </a:extLst>
          </p:cNvPr>
          <p:cNvSpPr>
            <a:spLocks noGrp="1"/>
          </p:cNvSpPr>
          <p:nvPr/>
        </p:nvSpPr>
        <p:spPr>
          <a:xfrm>
            <a:off x="4686300" y="2114550"/>
            <a:ext cx="2857500" cy="342900"/>
          </a:xfrm>
          <a:prstGeom prst="rect">
            <a:avLst/>
          </a:prstGeom>
          <a:noFill/>
          <a:ln w="0">
            <a:noFill/>
            <a:prstDash val="solid"/>
          </a:ln>
        </p:spPr>
        <p:txBody>
          <a:bodyPr wrap="square" lIns="0" tIns="0" rIns="0" bIns="0" anchor="t">
            <a:normAutofit fontScale="98522"/>
          </a:bodyPr>
          <a:lstStyle/>
          <a:p>
            <a:pPr algn="l">
              <a:lnSpc>
                <a:spcPct val="105000"/>
              </a:lnSpc>
              <a:buNone/>
              <a:defRPr sz="2175" b="1" i="0">
                <a:solidFill>
                  <a:srgbClr val="6B1835"/>
                </a:solidFill>
                <a:latin typeface="Georgia"/>
                <a:ea typeface="Georgia"/>
                <a:cs typeface="Georgia"/>
              </a:defRPr>
            </a:pPr>
            <a:r>
              <a:rPr lang="en-US" sz="2175" b="1" i="0">
                <a:solidFill>
                  <a:srgbClr val="3F7FC8"/>
                </a:solidFill>
                <a:latin typeface="Georgia"/>
                <a:ea typeface="Georgia"/>
                <a:cs typeface="Georgia"/>
              </a:rPr>
              <a:t>Report</a:t>
            </a:r>
          </a:p>
        </p:txBody>
      </p:sp>
      <p:sp>
        <p:nvSpPr>
          <p:cNvPr id="9" name="Rectangle 8">
            <a:extLst>
              <a:ext uri="{FF2B5EF4-FFF2-40B4-BE49-F238E27FC236}">
                <a16:creationId xmlns:a16="http://schemas.microsoft.com/office/drawing/2014/main" id="{6183D8EB-DF26-4147-800C-DCD2A2688D72}"/>
              </a:ext>
            </a:extLst>
          </p:cNvPr>
          <p:cNvSpPr>
            <a:spLocks noGrp="1"/>
          </p:cNvSpPr>
          <p:nvPr/>
        </p:nvSpPr>
        <p:spPr>
          <a:xfrm>
            <a:off x="4686300" y="2514600"/>
            <a:ext cx="2857500" cy="323850"/>
          </a:xfrm>
          <a:prstGeom prst="rect">
            <a:avLst/>
          </a:prstGeom>
          <a:noFill/>
          <a:ln w="0">
            <a:noFill/>
            <a:prstDash val="solid"/>
          </a:ln>
        </p:spPr>
        <p:txBody>
          <a:bodyPr wrap="square" lIns="0" tIns="0" rIns="0" bIns="0" anchor="t">
            <a:normAutofit/>
          </a:bodyPr>
          <a:lstStyle/>
          <a:p>
            <a:pPr algn="l">
              <a:lnSpc>
                <a:spcPct val="105000"/>
              </a:lnSpc>
              <a:buNone/>
              <a:defRPr sz="1650" b="0" i="0">
                <a:solidFill>
                  <a:srgbClr val="25211F"/>
                </a:solidFill>
                <a:latin typeface="Aptos"/>
                <a:ea typeface="Aptos"/>
                <a:cs typeface="Aptos"/>
              </a:defRPr>
            </a:pPr>
            <a:r>
              <a:rPr lang="en-US" sz="1650" b="0" i="0">
                <a:solidFill>
                  <a:srgbClr val="203548"/>
                </a:solidFill>
                <a:latin typeface="Aptos"/>
                <a:ea typeface="Aptos"/>
                <a:cs typeface="Aptos"/>
              </a:rPr>
              <a:t>immediately</a:t>
            </a:r>
          </a:p>
        </p:txBody>
      </p:sp>
      <p:sp>
        <p:nvSpPr>
          <p:cNvPr id="10" name="Straight Connector 9">
            <a:extLst>
              <a:ext uri="{FF2B5EF4-FFF2-40B4-BE49-F238E27FC236}">
                <a16:creationId xmlns:a16="http://schemas.microsoft.com/office/drawing/2014/main" id="{7FB39B8F-1A9C-4860-9223-126FF3B894B2}"/>
              </a:ext>
            </a:extLst>
          </p:cNvPr>
          <p:cNvSpPr>
            <a:spLocks noGrp="1"/>
          </p:cNvSpPr>
          <p:nvPr/>
        </p:nvSpPr>
        <p:spPr>
          <a:xfrm>
            <a:off x="4686300" y="2914650"/>
            <a:ext cx="2724150" cy="0"/>
          </a:xfrm>
          <a:prstGeom prst="line">
            <a:avLst/>
          </a:prstGeom>
          <a:noFill/>
          <a:ln w="19050">
            <a:solidFill>
              <a:srgbClr val="B9D5F0"/>
            </a:solidFill>
            <a:prstDash val="solid"/>
          </a:ln>
        </p:spPr>
        <p:txBody>
          <a:bodyPr/>
          <a:lstStyle/>
          <a:p>
            <a:endParaRPr lang="en-US"/>
          </a:p>
        </p:txBody>
      </p:sp>
      <p:sp>
        <p:nvSpPr>
          <p:cNvPr id="11" name="Rectangle 10">
            <a:extLst>
              <a:ext uri="{FF2B5EF4-FFF2-40B4-BE49-F238E27FC236}">
                <a16:creationId xmlns:a16="http://schemas.microsoft.com/office/drawing/2014/main" id="{5FACFACD-CDB2-4E0D-B33D-F2CA0D92DE22}"/>
              </a:ext>
            </a:extLst>
          </p:cNvPr>
          <p:cNvSpPr>
            <a:spLocks noGrp="1"/>
          </p:cNvSpPr>
          <p:nvPr/>
        </p:nvSpPr>
        <p:spPr>
          <a:xfrm>
            <a:off x="8020050" y="2114550"/>
            <a:ext cx="2857500" cy="342900"/>
          </a:xfrm>
          <a:prstGeom prst="rect">
            <a:avLst/>
          </a:prstGeom>
          <a:noFill/>
          <a:ln w="0">
            <a:noFill/>
            <a:prstDash val="solid"/>
          </a:ln>
        </p:spPr>
        <p:txBody>
          <a:bodyPr wrap="square" lIns="0" tIns="0" rIns="0" bIns="0" anchor="t">
            <a:normAutofit fontScale="98522"/>
          </a:bodyPr>
          <a:lstStyle/>
          <a:p>
            <a:pPr algn="l">
              <a:lnSpc>
                <a:spcPct val="105000"/>
              </a:lnSpc>
              <a:buNone/>
              <a:defRPr sz="2175" b="1" i="0">
                <a:solidFill>
                  <a:srgbClr val="6B1835"/>
                </a:solidFill>
                <a:latin typeface="Georgia"/>
                <a:ea typeface="Georgia"/>
                <a:cs typeface="Georgia"/>
              </a:defRPr>
            </a:pPr>
            <a:r>
              <a:rPr lang="en-US" sz="2175" b="1" i="0">
                <a:solidFill>
                  <a:srgbClr val="3F7FC8"/>
                </a:solidFill>
                <a:latin typeface="Georgia"/>
                <a:ea typeface="Georgia"/>
                <a:cs typeface="Georgia"/>
              </a:rPr>
              <a:t>Maintain</a:t>
            </a:r>
          </a:p>
        </p:txBody>
      </p:sp>
      <p:sp>
        <p:nvSpPr>
          <p:cNvPr id="12" name="Rectangle 11">
            <a:extLst>
              <a:ext uri="{FF2B5EF4-FFF2-40B4-BE49-F238E27FC236}">
                <a16:creationId xmlns:a16="http://schemas.microsoft.com/office/drawing/2014/main" id="{8ADCD838-2EAD-4088-92B0-849AE091BA95}"/>
              </a:ext>
            </a:extLst>
          </p:cNvPr>
          <p:cNvSpPr>
            <a:spLocks noGrp="1"/>
          </p:cNvSpPr>
          <p:nvPr/>
        </p:nvSpPr>
        <p:spPr>
          <a:xfrm>
            <a:off x="8020050" y="2514600"/>
            <a:ext cx="2857500" cy="323850"/>
          </a:xfrm>
          <a:prstGeom prst="rect">
            <a:avLst/>
          </a:prstGeom>
          <a:noFill/>
          <a:ln w="0">
            <a:noFill/>
            <a:prstDash val="solid"/>
          </a:ln>
        </p:spPr>
        <p:txBody>
          <a:bodyPr wrap="square" lIns="0" tIns="0" rIns="0" bIns="0" anchor="t">
            <a:normAutofit/>
          </a:bodyPr>
          <a:lstStyle/>
          <a:p>
            <a:pPr algn="l">
              <a:lnSpc>
                <a:spcPct val="105000"/>
              </a:lnSpc>
              <a:buNone/>
              <a:defRPr sz="1650" b="0" i="0">
                <a:solidFill>
                  <a:srgbClr val="25211F"/>
                </a:solidFill>
                <a:latin typeface="Aptos"/>
                <a:ea typeface="Aptos"/>
                <a:cs typeface="Aptos"/>
              </a:defRPr>
            </a:pPr>
            <a:r>
              <a:rPr lang="en-US" sz="1650" b="0" i="0">
                <a:solidFill>
                  <a:srgbClr val="203548"/>
                </a:solidFill>
                <a:latin typeface="Aptos"/>
                <a:ea typeface="Aptos"/>
                <a:cs typeface="Aptos"/>
              </a:rPr>
              <a:t>the vetted vendor list</a:t>
            </a:r>
          </a:p>
        </p:txBody>
      </p:sp>
      <p:sp>
        <p:nvSpPr>
          <p:cNvPr id="13" name="Straight Connector 12">
            <a:extLst>
              <a:ext uri="{FF2B5EF4-FFF2-40B4-BE49-F238E27FC236}">
                <a16:creationId xmlns:a16="http://schemas.microsoft.com/office/drawing/2014/main" id="{D2337E6A-DC12-4B37-9012-97432F9FF69B}"/>
              </a:ext>
            </a:extLst>
          </p:cNvPr>
          <p:cNvSpPr>
            <a:spLocks noGrp="1"/>
          </p:cNvSpPr>
          <p:nvPr/>
        </p:nvSpPr>
        <p:spPr>
          <a:xfrm>
            <a:off x="8020050" y="2914650"/>
            <a:ext cx="2724150" cy="0"/>
          </a:xfrm>
          <a:prstGeom prst="line">
            <a:avLst/>
          </a:prstGeom>
          <a:noFill/>
          <a:ln w="19050">
            <a:solidFill>
              <a:srgbClr val="B9D5F0"/>
            </a:solidFill>
            <a:prstDash val="solid"/>
          </a:ln>
        </p:spPr>
        <p:txBody>
          <a:bodyPr/>
          <a:lstStyle/>
          <a:p>
            <a:endParaRPr lang="en-US"/>
          </a:p>
        </p:txBody>
      </p:sp>
      <p:sp>
        <p:nvSpPr>
          <p:cNvPr id="14" name="Rectangle 13">
            <a:extLst>
              <a:ext uri="{FF2B5EF4-FFF2-40B4-BE49-F238E27FC236}">
                <a16:creationId xmlns:a16="http://schemas.microsoft.com/office/drawing/2014/main" id="{4F2526EA-472F-4A1B-BD4C-8DD966742581}"/>
              </a:ext>
            </a:extLst>
          </p:cNvPr>
          <p:cNvSpPr>
            <a:spLocks noGrp="1"/>
          </p:cNvSpPr>
          <p:nvPr/>
        </p:nvSpPr>
        <p:spPr>
          <a:xfrm>
            <a:off x="4686300" y="3181350"/>
            <a:ext cx="2857500" cy="342900"/>
          </a:xfrm>
          <a:prstGeom prst="rect">
            <a:avLst/>
          </a:prstGeom>
          <a:noFill/>
          <a:ln w="0">
            <a:noFill/>
            <a:prstDash val="solid"/>
          </a:ln>
        </p:spPr>
        <p:txBody>
          <a:bodyPr wrap="square" lIns="0" tIns="0" rIns="0" bIns="0" anchor="t">
            <a:normAutofit fontScale="98522"/>
          </a:bodyPr>
          <a:lstStyle/>
          <a:p>
            <a:pPr algn="l">
              <a:lnSpc>
                <a:spcPct val="105000"/>
              </a:lnSpc>
              <a:buNone/>
              <a:defRPr sz="2175" b="1" i="0">
                <a:solidFill>
                  <a:srgbClr val="6B1835"/>
                </a:solidFill>
                <a:latin typeface="Georgia"/>
                <a:ea typeface="Georgia"/>
                <a:cs typeface="Georgia"/>
              </a:defRPr>
            </a:pPr>
            <a:r>
              <a:rPr lang="en-US" sz="2175" b="1" i="0" dirty="0">
                <a:solidFill>
                  <a:srgbClr val="3F7FC8"/>
                </a:solidFill>
                <a:latin typeface="Georgia"/>
                <a:ea typeface="Georgia"/>
                <a:cs typeface="Georgia"/>
              </a:rPr>
              <a:t>Obtain</a:t>
            </a:r>
          </a:p>
        </p:txBody>
      </p:sp>
      <p:sp>
        <p:nvSpPr>
          <p:cNvPr id="15" name="Rectangle 14">
            <a:extLst>
              <a:ext uri="{FF2B5EF4-FFF2-40B4-BE49-F238E27FC236}">
                <a16:creationId xmlns:a16="http://schemas.microsoft.com/office/drawing/2014/main" id="{093FF28C-440B-4726-87CB-1196EFF6441B}"/>
              </a:ext>
            </a:extLst>
          </p:cNvPr>
          <p:cNvSpPr>
            <a:spLocks noGrp="1"/>
          </p:cNvSpPr>
          <p:nvPr/>
        </p:nvSpPr>
        <p:spPr>
          <a:xfrm>
            <a:off x="4686300" y="3581400"/>
            <a:ext cx="2857500" cy="323850"/>
          </a:xfrm>
          <a:prstGeom prst="rect">
            <a:avLst/>
          </a:prstGeom>
          <a:noFill/>
          <a:ln w="0">
            <a:noFill/>
            <a:prstDash val="solid"/>
          </a:ln>
        </p:spPr>
        <p:txBody>
          <a:bodyPr wrap="square" lIns="0" tIns="0" rIns="0" bIns="0" anchor="t">
            <a:normAutofit/>
          </a:bodyPr>
          <a:lstStyle/>
          <a:p>
            <a:pPr algn="l">
              <a:lnSpc>
                <a:spcPct val="105000"/>
              </a:lnSpc>
              <a:buNone/>
              <a:defRPr sz="1650" b="0" i="0">
                <a:solidFill>
                  <a:srgbClr val="25211F"/>
                </a:solidFill>
                <a:latin typeface="Aptos"/>
                <a:ea typeface="Aptos"/>
                <a:cs typeface="Aptos"/>
              </a:defRPr>
            </a:pPr>
            <a:r>
              <a:rPr lang="en-US" sz="1650" b="0" i="0">
                <a:solidFill>
                  <a:srgbClr val="203548"/>
                </a:solidFill>
                <a:latin typeface="Aptos"/>
                <a:ea typeface="Aptos"/>
                <a:cs typeface="Aptos"/>
              </a:rPr>
              <a:t>bids quickly</a:t>
            </a:r>
          </a:p>
        </p:txBody>
      </p:sp>
      <p:sp>
        <p:nvSpPr>
          <p:cNvPr id="16" name="Straight Connector 15">
            <a:extLst>
              <a:ext uri="{FF2B5EF4-FFF2-40B4-BE49-F238E27FC236}">
                <a16:creationId xmlns:a16="http://schemas.microsoft.com/office/drawing/2014/main" id="{63D9143C-0CA2-443C-9204-AAB0B5500795}"/>
              </a:ext>
            </a:extLst>
          </p:cNvPr>
          <p:cNvSpPr>
            <a:spLocks noGrp="1"/>
          </p:cNvSpPr>
          <p:nvPr/>
        </p:nvSpPr>
        <p:spPr>
          <a:xfrm>
            <a:off x="4686300" y="3981450"/>
            <a:ext cx="2724150" cy="0"/>
          </a:xfrm>
          <a:prstGeom prst="line">
            <a:avLst/>
          </a:prstGeom>
          <a:noFill/>
          <a:ln w="19050">
            <a:solidFill>
              <a:srgbClr val="B9D5F0"/>
            </a:solidFill>
            <a:prstDash val="solid"/>
          </a:ln>
        </p:spPr>
        <p:txBody>
          <a:bodyPr/>
          <a:lstStyle/>
          <a:p>
            <a:endParaRPr lang="en-US"/>
          </a:p>
        </p:txBody>
      </p:sp>
      <p:sp>
        <p:nvSpPr>
          <p:cNvPr id="17" name="Rectangle 16">
            <a:extLst>
              <a:ext uri="{FF2B5EF4-FFF2-40B4-BE49-F238E27FC236}">
                <a16:creationId xmlns:a16="http://schemas.microsoft.com/office/drawing/2014/main" id="{3C61EF9C-2393-4BC3-BAA5-A539E5B9EC0A}"/>
              </a:ext>
            </a:extLst>
          </p:cNvPr>
          <p:cNvSpPr>
            <a:spLocks noGrp="1"/>
          </p:cNvSpPr>
          <p:nvPr/>
        </p:nvSpPr>
        <p:spPr>
          <a:xfrm>
            <a:off x="8020050" y="3181350"/>
            <a:ext cx="2857500" cy="342900"/>
          </a:xfrm>
          <a:prstGeom prst="rect">
            <a:avLst/>
          </a:prstGeom>
          <a:noFill/>
          <a:ln w="0">
            <a:noFill/>
            <a:prstDash val="solid"/>
          </a:ln>
        </p:spPr>
        <p:txBody>
          <a:bodyPr wrap="square" lIns="0" tIns="0" rIns="0" bIns="0" anchor="t">
            <a:normAutofit fontScale="98522"/>
          </a:bodyPr>
          <a:lstStyle/>
          <a:p>
            <a:pPr algn="l">
              <a:lnSpc>
                <a:spcPct val="105000"/>
              </a:lnSpc>
              <a:buNone/>
              <a:defRPr sz="2175" b="1" i="0">
                <a:solidFill>
                  <a:srgbClr val="6B1835"/>
                </a:solidFill>
                <a:latin typeface="Georgia"/>
                <a:ea typeface="Georgia"/>
                <a:cs typeface="Georgia"/>
              </a:defRPr>
            </a:pPr>
            <a:r>
              <a:rPr lang="en-US" sz="2175" b="1" i="0">
                <a:solidFill>
                  <a:srgbClr val="3F7FC8"/>
                </a:solidFill>
                <a:latin typeface="Georgia"/>
                <a:ea typeface="Georgia"/>
                <a:cs typeface="Georgia"/>
              </a:rPr>
              <a:t>Communicate</a:t>
            </a:r>
          </a:p>
        </p:txBody>
      </p:sp>
      <p:sp>
        <p:nvSpPr>
          <p:cNvPr id="18" name="Rectangle 17">
            <a:extLst>
              <a:ext uri="{FF2B5EF4-FFF2-40B4-BE49-F238E27FC236}">
                <a16:creationId xmlns:a16="http://schemas.microsoft.com/office/drawing/2014/main" id="{D245CEB3-DA92-4E46-843C-4E03764A58D2}"/>
              </a:ext>
            </a:extLst>
          </p:cNvPr>
          <p:cNvSpPr>
            <a:spLocks noGrp="1"/>
          </p:cNvSpPr>
          <p:nvPr/>
        </p:nvSpPr>
        <p:spPr>
          <a:xfrm>
            <a:off x="8020050" y="3581400"/>
            <a:ext cx="2857500" cy="323850"/>
          </a:xfrm>
          <a:prstGeom prst="rect">
            <a:avLst/>
          </a:prstGeom>
          <a:noFill/>
          <a:ln w="0">
            <a:noFill/>
            <a:prstDash val="solid"/>
          </a:ln>
        </p:spPr>
        <p:txBody>
          <a:bodyPr wrap="square" lIns="0" tIns="0" rIns="0" bIns="0" anchor="t">
            <a:normAutofit/>
          </a:bodyPr>
          <a:lstStyle/>
          <a:p>
            <a:pPr algn="l">
              <a:lnSpc>
                <a:spcPct val="105000"/>
              </a:lnSpc>
              <a:buNone/>
              <a:defRPr sz="1650" b="0" i="0">
                <a:solidFill>
                  <a:srgbClr val="25211F"/>
                </a:solidFill>
                <a:latin typeface="Aptos"/>
                <a:ea typeface="Aptos"/>
                <a:cs typeface="Aptos"/>
              </a:defRPr>
            </a:pPr>
            <a:r>
              <a:rPr lang="en-US" sz="1650" b="0" i="0">
                <a:solidFill>
                  <a:srgbClr val="203548"/>
                </a:solidFill>
                <a:latin typeface="Aptos"/>
                <a:ea typeface="Aptos"/>
                <a:cs typeface="Aptos"/>
              </a:rPr>
              <a:t>delays early</a:t>
            </a:r>
          </a:p>
        </p:txBody>
      </p:sp>
      <p:sp>
        <p:nvSpPr>
          <p:cNvPr id="19" name="Straight Connector 18">
            <a:extLst>
              <a:ext uri="{FF2B5EF4-FFF2-40B4-BE49-F238E27FC236}">
                <a16:creationId xmlns:a16="http://schemas.microsoft.com/office/drawing/2014/main" id="{3EC04A68-CC8C-4072-9A34-B96C8E9EACFE}"/>
              </a:ext>
            </a:extLst>
          </p:cNvPr>
          <p:cNvSpPr>
            <a:spLocks noGrp="1"/>
          </p:cNvSpPr>
          <p:nvPr/>
        </p:nvSpPr>
        <p:spPr>
          <a:xfrm>
            <a:off x="8020050" y="3981450"/>
            <a:ext cx="2724150" cy="0"/>
          </a:xfrm>
          <a:prstGeom prst="line">
            <a:avLst/>
          </a:prstGeom>
          <a:noFill/>
          <a:ln w="19050">
            <a:solidFill>
              <a:srgbClr val="B9D5F0"/>
            </a:solidFill>
            <a:prstDash val="solid"/>
          </a:ln>
        </p:spPr>
        <p:txBody>
          <a:bodyPr/>
          <a:lstStyle/>
          <a:p>
            <a:endParaRPr lang="en-US"/>
          </a:p>
        </p:txBody>
      </p:sp>
      <p:sp>
        <p:nvSpPr>
          <p:cNvPr id="20" name="Rectangle 19">
            <a:extLst>
              <a:ext uri="{FF2B5EF4-FFF2-40B4-BE49-F238E27FC236}">
                <a16:creationId xmlns:a16="http://schemas.microsoft.com/office/drawing/2014/main" id="{1B5A3EA1-4A05-4288-885E-5E10D061A7FE}"/>
              </a:ext>
            </a:extLst>
          </p:cNvPr>
          <p:cNvSpPr>
            <a:spLocks noGrp="1"/>
          </p:cNvSpPr>
          <p:nvPr/>
        </p:nvSpPr>
        <p:spPr>
          <a:xfrm>
            <a:off x="4686300" y="4248150"/>
            <a:ext cx="2857500" cy="342900"/>
          </a:xfrm>
          <a:prstGeom prst="rect">
            <a:avLst/>
          </a:prstGeom>
          <a:noFill/>
          <a:ln w="0">
            <a:noFill/>
            <a:prstDash val="solid"/>
          </a:ln>
        </p:spPr>
        <p:txBody>
          <a:bodyPr wrap="square" lIns="0" tIns="0" rIns="0" bIns="0" anchor="t">
            <a:normAutofit fontScale="98522"/>
          </a:bodyPr>
          <a:lstStyle/>
          <a:p>
            <a:pPr algn="l">
              <a:lnSpc>
                <a:spcPct val="105000"/>
              </a:lnSpc>
              <a:buNone/>
              <a:defRPr sz="2175" b="1" i="0">
                <a:solidFill>
                  <a:srgbClr val="6B1835"/>
                </a:solidFill>
                <a:latin typeface="Georgia"/>
                <a:ea typeface="Georgia"/>
                <a:cs typeface="Georgia"/>
              </a:defRPr>
            </a:pPr>
            <a:r>
              <a:rPr lang="en-US" sz="2175" b="1" i="0">
                <a:solidFill>
                  <a:srgbClr val="3F7FC8"/>
                </a:solidFill>
                <a:latin typeface="Georgia"/>
                <a:ea typeface="Georgia"/>
                <a:cs typeface="Georgia"/>
              </a:rPr>
              <a:t>Track</a:t>
            </a:r>
          </a:p>
        </p:txBody>
      </p:sp>
      <p:sp>
        <p:nvSpPr>
          <p:cNvPr id="21" name="Rectangle 20">
            <a:extLst>
              <a:ext uri="{FF2B5EF4-FFF2-40B4-BE49-F238E27FC236}">
                <a16:creationId xmlns:a16="http://schemas.microsoft.com/office/drawing/2014/main" id="{A7796CDC-7452-4074-9CD6-768AF1CB9C6E}"/>
              </a:ext>
            </a:extLst>
          </p:cNvPr>
          <p:cNvSpPr>
            <a:spLocks noGrp="1"/>
          </p:cNvSpPr>
          <p:nvPr/>
        </p:nvSpPr>
        <p:spPr>
          <a:xfrm>
            <a:off x="4686300" y="4648200"/>
            <a:ext cx="2857500" cy="323850"/>
          </a:xfrm>
          <a:prstGeom prst="rect">
            <a:avLst/>
          </a:prstGeom>
          <a:noFill/>
          <a:ln w="0">
            <a:noFill/>
            <a:prstDash val="solid"/>
          </a:ln>
        </p:spPr>
        <p:txBody>
          <a:bodyPr wrap="square" lIns="0" tIns="0" rIns="0" bIns="0" anchor="t">
            <a:normAutofit/>
          </a:bodyPr>
          <a:lstStyle/>
          <a:p>
            <a:pPr algn="l">
              <a:lnSpc>
                <a:spcPct val="105000"/>
              </a:lnSpc>
              <a:buNone/>
              <a:defRPr sz="1650" b="0" i="0">
                <a:solidFill>
                  <a:srgbClr val="25211F"/>
                </a:solidFill>
                <a:latin typeface="Aptos"/>
                <a:ea typeface="Aptos"/>
                <a:cs typeface="Aptos"/>
              </a:defRPr>
            </a:pPr>
            <a:r>
              <a:rPr lang="en-US" sz="1650" b="0" i="0">
                <a:solidFill>
                  <a:srgbClr val="203548"/>
                </a:solidFill>
                <a:latin typeface="Aptos"/>
                <a:ea typeface="Aptos"/>
                <a:cs typeface="Aptos"/>
              </a:rPr>
              <a:t>repair progress</a:t>
            </a:r>
          </a:p>
        </p:txBody>
      </p:sp>
      <p:sp>
        <p:nvSpPr>
          <p:cNvPr id="22" name="Straight Connector 21">
            <a:extLst>
              <a:ext uri="{FF2B5EF4-FFF2-40B4-BE49-F238E27FC236}">
                <a16:creationId xmlns:a16="http://schemas.microsoft.com/office/drawing/2014/main" id="{3E807062-AC2E-413C-9C2C-633EE0750EC1}"/>
              </a:ext>
            </a:extLst>
          </p:cNvPr>
          <p:cNvSpPr>
            <a:spLocks noGrp="1"/>
          </p:cNvSpPr>
          <p:nvPr/>
        </p:nvSpPr>
        <p:spPr>
          <a:xfrm>
            <a:off x="4686300" y="5048250"/>
            <a:ext cx="2724150" cy="0"/>
          </a:xfrm>
          <a:prstGeom prst="line">
            <a:avLst/>
          </a:prstGeom>
          <a:noFill/>
          <a:ln w="19050">
            <a:solidFill>
              <a:srgbClr val="B9D5F0"/>
            </a:solidFill>
            <a:prstDash val="solid"/>
          </a:ln>
        </p:spPr>
        <p:txBody>
          <a:bodyPr/>
          <a:lstStyle/>
          <a:p>
            <a:endParaRPr lang="en-US"/>
          </a:p>
        </p:txBody>
      </p:sp>
      <p:sp>
        <p:nvSpPr>
          <p:cNvPr id="23" name="Rectangle 22">
            <a:extLst>
              <a:ext uri="{FF2B5EF4-FFF2-40B4-BE49-F238E27FC236}">
                <a16:creationId xmlns:a16="http://schemas.microsoft.com/office/drawing/2014/main" id="{E9DC90CD-A160-477A-8A57-4F7215FA8293}"/>
              </a:ext>
            </a:extLst>
          </p:cNvPr>
          <p:cNvSpPr>
            <a:spLocks noGrp="1"/>
          </p:cNvSpPr>
          <p:nvPr/>
        </p:nvSpPr>
        <p:spPr>
          <a:xfrm>
            <a:off x="8020050" y="4248150"/>
            <a:ext cx="2857500" cy="342900"/>
          </a:xfrm>
          <a:prstGeom prst="rect">
            <a:avLst/>
          </a:prstGeom>
          <a:noFill/>
          <a:ln w="0">
            <a:noFill/>
            <a:prstDash val="solid"/>
          </a:ln>
        </p:spPr>
        <p:txBody>
          <a:bodyPr wrap="square" lIns="0" tIns="0" rIns="0" bIns="0" anchor="t">
            <a:normAutofit fontScale="98522"/>
          </a:bodyPr>
          <a:lstStyle/>
          <a:p>
            <a:pPr algn="l">
              <a:lnSpc>
                <a:spcPct val="105000"/>
              </a:lnSpc>
              <a:buNone/>
              <a:defRPr sz="2175" b="1" i="0">
                <a:solidFill>
                  <a:srgbClr val="6B1835"/>
                </a:solidFill>
                <a:latin typeface="Georgia"/>
                <a:ea typeface="Georgia"/>
                <a:cs typeface="Georgia"/>
              </a:defRPr>
            </a:pPr>
            <a:r>
              <a:rPr lang="en-US" sz="2175" b="1" i="0">
                <a:solidFill>
                  <a:srgbClr val="3F7FC8"/>
                </a:solidFill>
                <a:latin typeface="Georgia"/>
                <a:ea typeface="Georgia"/>
                <a:cs typeface="Georgia"/>
              </a:rPr>
              <a:t>Submit</a:t>
            </a:r>
          </a:p>
        </p:txBody>
      </p:sp>
      <p:sp>
        <p:nvSpPr>
          <p:cNvPr id="24" name="Rectangle 23">
            <a:extLst>
              <a:ext uri="{FF2B5EF4-FFF2-40B4-BE49-F238E27FC236}">
                <a16:creationId xmlns:a16="http://schemas.microsoft.com/office/drawing/2014/main" id="{26BB3AD7-4166-441C-879E-95BAAF5986A6}"/>
              </a:ext>
            </a:extLst>
          </p:cNvPr>
          <p:cNvSpPr>
            <a:spLocks noGrp="1"/>
          </p:cNvSpPr>
          <p:nvPr/>
        </p:nvSpPr>
        <p:spPr>
          <a:xfrm>
            <a:off x="8020050" y="4648200"/>
            <a:ext cx="2857500" cy="323850"/>
          </a:xfrm>
          <a:prstGeom prst="rect">
            <a:avLst/>
          </a:prstGeom>
          <a:noFill/>
          <a:ln w="0">
            <a:noFill/>
            <a:prstDash val="solid"/>
          </a:ln>
        </p:spPr>
        <p:txBody>
          <a:bodyPr wrap="square" lIns="0" tIns="0" rIns="0" bIns="0" anchor="t">
            <a:normAutofit/>
          </a:bodyPr>
          <a:lstStyle/>
          <a:p>
            <a:pPr algn="l">
              <a:lnSpc>
                <a:spcPct val="105000"/>
              </a:lnSpc>
              <a:buNone/>
              <a:defRPr sz="1650" b="0" i="0">
                <a:solidFill>
                  <a:srgbClr val="25211F"/>
                </a:solidFill>
                <a:latin typeface="Aptos"/>
                <a:ea typeface="Aptos"/>
                <a:cs typeface="Aptos"/>
              </a:defRPr>
            </a:pPr>
            <a:r>
              <a:rPr lang="en-US" sz="1650" b="0" i="0">
                <a:solidFill>
                  <a:srgbClr val="203548"/>
                </a:solidFill>
                <a:latin typeface="Aptos"/>
                <a:ea typeface="Aptos"/>
                <a:cs typeface="Aptos"/>
              </a:rPr>
              <a:t>invoices promptly</a:t>
            </a:r>
          </a:p>
        </p:txBody>
      </p:sp>
      <p:sp>
        <p:nvSpPr>
          <p:cNvPr id="25" name="Straight Connector 24">
            <a:extLst>
              <a:ext uri="{FF2B5EF4-FFF2-40B4-BE49-F238E27FC236}">
                <a16:creationId xmlns:a16="http://schemas.microsoft.com/office/drawing/2014/main" id="{0B6FF1B2-5756-4A41-9509-B4F80897E04D}"/>
              </a:ext>
            </a:extLst>
          </p:cNvPr>
          <p:cNvSpPr>
            <a:spLocks noGrp="1"/>
          </p:cNvSpPr>
          <p:nvPr/>
        </p:nvSpPr>
        <p:spPr>
          <a:xfrm>
            <a:off x="8020050" y="5048250"/>
            <a:ext cx="2724150" cy="0"/>
          </a:xfrm>
          <a:prstGeom prst="line">
            <a:avLst/>
          </a:prstGeom>
          <a:noFill/>
          <a:ln w="19050">
            <a:solidFill>
              <a:srgbClr val="B9D5F0"/>
            </a:solidFill>
            <a:prstDash val="solid"/>
          </a:ln>
        </p:spPr>
        <p:txBody>
          <a:bodyPr/>
          <a:lstStyle/>
          <a:p>
            <a:endParaRPr lang="en-US"/>
          </a:p>
        </p:txBody>
      </p:sp>
    </p:spTree>
    <p:extLst>
      <p:ext uri="{BB962C8B-B14F-4D97-AF65-F5344CB8AC3E}">
        <p14:creationId xmlns:p14="http://schemas.microsoft.com/office/powerpoint/2010/main" val="1694057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5F9FD"/>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A0DC7218-CC42-458E-A419-B780359FF1B2}"/>
              </a:ext>
            </a:extLst>
          </p:cNvPr>
          <p:cNvSpPr>
            <a:spLocks noGrp="1"/>
          </p:cNvSpPr>
          <p:nvPr/>
        </p:nvSpPr>
        <p:spPr>
          <a:xfrm>
            <a:off x="685800" y="323850"/>
            <a:ext cx="4762500" cy="228600"/>
          </a:xfrm>
          <a:prstGeom prst="rect">
            <a:avLst/>
          </a:prstGeom>
          <a:noFill/>
          <a:ln w="0">
            <a:noFill/>
            <a:prstDash val="solid"/>
          </a:ln>
        </p:spPr>
        <p:txBody>
          <a:bodyPr wrap="square" lIns="0" tIns="0" rIns="0" bIns="0" anchor="t">
            <a:noAutofit/>
          </a:bodyPr>
          <a:lstStyle/>
          <a:p>
            <a:pPr algn="l">
              <a:lnSpc>
                <a:spcPct val="105000"/>
              </a:lnSpc>
              <a:buNone/>
              <a:defRPr sz="1350" b="1" i="0">
                <a:solidFill>
                  <a:srgbClr val="6B1835"/>
                </a:solidFill>
                <a:latin typeface="Aptos"/>
                <a:ea typeface="Aptos"/>
                <a:cs typeface="Aptos"/>
              </a:defRPr>
            </a:pPr>
            <a:r>
              <a:rPr lang="en-US" sz="1350" b="1" i="0">
                <a:solidFill>
                  <a:srgbClr val="3F7FC8"/>
                </a:solidFill>
                <a:latin typeface="Aptos"/>
                <a:ea typeface="Aptos"/>
                <a:cs typeface="Aptos"/>
              </a:rPr>
              <a:t>QUICK REFERENCE • 1-YEAR RULE</a:t>
            </a:r>
          </a:p>
        </p:txBody>
      </p:sp>
      <p:sp>
        <p:nvSpPr>
          <p:cNvPr id="2" name="Rectangle 1">
            <a:extLst>
              <a:ext uri="{FF2B5EF4-FFF2-40B4-BE49-F238E27FC236}">
                <a16:creationId xmlns:a16="http://schemas.microsoft.com/office/drawing/2014/main" id="{A37C2F9B-2EDA-456E-B1B2-9A6DD601ABF4}"/>
              </a:ext>
            </a:extLst>
          </p:cNvPr>
          <p:cNvSpPr>
            <a:spLocks noGrp="1"/>
          </p:cNvSpPr>
          <p:nvPr/>
        </p:nvSpPr>
        <p:spPr>
          <a:xfrm>
            <a:off x="11125200" y="323850"/>
            <a:ext cx="381000" cy="228600"/>
          </a:xfrm>
          <a:prstGeom prst="rect">
            <a:avLst/>
          </a:prstGeom>
          <a:noFill/>
          <a:ln w="0">
            <a:noFill/>
            <a:prstDash val="solid"/>
          </a:ln>
        </p:spPr>
        <p:txBody>
          <a:bodyPr wrap="square" lIns="0" tIns="0" rIns="0" bIns="0" anchor="t">
            <a:noAutofit/>
          </a:bodyPr>
          <a:lstStyle/>
          <a:p>
            <a:pPr algn="r">
              <a:lnSpc>
                <a:spcPct val="105000"/>
              </a:lnSpc>
              <a:buNone/>
              <a:defRPr sz="1350" b="1" i="0">
                <a:solidFill>
                  <a:srgbClr val="8B7D72"/>
                </a:solidFill>
                <a:latin typeface="Aptos"/>
                <a:ea typeface="Aptos"/>
                <a:cs typeface="Aptos"/>
              </a:defRPr>
            </a:pPr>
            <a:r>
              <a:rPr lang="en-US" sz="1350" b="1" i="0" dirty="0">
                <a:solidFill>
                  <a:srgbClr val="66788A"/>
                </a:solidFill>
                <a:latin typeface="Aptos"/>
                <a:ea typeface="Aptos"/>
                <a:cs typeface="Aptos"/>
              </a:rPr>
              <a:t>16</a:t>
            </a:r>
          </a:p>
        </p:txBody>
      </p:sp>
      <p:sp>
        <p:nvSpPr>
          <p:cNvPr id="3" name="Straight Connector 2">
            <a:extLst>
              <a:ext uri="{FF2B5EF4-FFF2-40B4-BE49-F238E27FC236}">
                <a16:creationId xmlns:a16="http://schemas.microsoft.com/office/drawing/2014/main" id="{AB1121FD-0BD8-4C29-8E7C-592CBDFD2C27}"/>
              </a:ext>
            </a:extLst>
          </p:cNvPr>
          <p:cNvSpPr>
            <a:spLocks noGrp="1"/>
          </p:cNvSpPr>
          <p:nvPr/>
        </p:nvSpPr>
        <p:spPr>
          <a:xfrm>
            <a:off x="685800" y="647700"/>
            <a:ext cx="10820400" cy="0"/>
          </a:xfrm>
          <a:prstGeom prst="line">
            <a:avLst/>
          </a:prstGeom>
          <a:noFill/>
          <a:ln w="19050">
            <a:solidFill>
              <a:srgbClr val="D87368"/>
            </a:solidFill>
            <a:prstDash val="solid"/>
          </a:ln>
        </p:spPr>
        <p:txBody>
          <a:bodyPr/>
          <a:lstStyle/>
          <a:p>
            <a:endParaRPr lang="en-US"/>
          </a:p>
        </p:txBody>
      </p:sp>
      <p:sp>
        <p:nvSpPr>
          <p:cNvPr id="4" name="Rectangle 3">
            <a:extLst>
              <a:ext uri="{FF2B5EF4-FFF2-40B4-BE49-F238E27FC236}">
                <a16:creationId xmlns:a16="http://schemas.microsoft.com/office/drawing/2014/main" id="{7A33390C-F05A-4BBB-BC4C-ACB3E7823B1F}"/>
              </a:ext>
            </a:extLst>
          </p:cNvPr>
          <p:cNvSpPr>
            <a:spLocks noGrp="1"/>
          </p:cNvSpPr>
          <p:nvPr/>
        </p:nvSpPr>
        <p:spPr>
          <a:xfrm>
            <a:off x="685800" y="838200"/>
            <a:ext cx="10820400" cy="1066800"/>
          </a:xfrm>
          <a:prstGeom prst="rect">
            <a:avLst/>
          </a:prstGeom>
          <a:noFill/>
          <a:ln w="0">
            <a:noFill/>
            <a:prstDash val="solid"/>
          </a:ln>
        </p:spPr>
        <p:txBody>
          <a:bodyPr wrap="square" lIns="0" tIns="0" rIns="0" bIns="0" anchor="t">
            <a:normAutofit/>
          </a:bodyPr>
          <a:lstStyle/>
          <a:p>
            <a:pPr algn="l">
              <a:lnSpc>
                <a:spcPct val="96000"/>
              </a:lnSpc>
              <a:buNone/>
              <a:defRPr sz="3600" b="1" i="0">
                <a:solidFill>
                  <a:srgbClr val="25211F"/>
                </a:solidFill>
                <a:latin typeface="Georgia"/>
                <a:ea typeface="Georgia"/>
                <a:cs typeface="Georgia"/>
              </a:defRPr>
            </a:pPr>
            <a:r>
              <a:rPr lang="en-US" sz="3600" b="1" i="0">
                <a:solidFill>
                  <a:srgbClr val="203548"/>
                </a:solidFill>
                <a:latin typeface="Georgia"/>
                <a:ea typeface="Georgia"/>
                <a:cs typeface="Georgia"/>
              </a:rPr>
              <a:t>One year determines the recovery path</a:t>
            </a:r>
          </a:p>
        </p:txBody>
      </p:sp>
      <p:sp>
        <p:nvSpPr>
          <p:cNvPr id="5" name="Rectangle 4">
            <a:extLst>
              <a:ext uri="{FF2B5EF4-FFF2-40B4-BE49-F238E27FC236}">
                <a16:creationId xmlns:a16="http://schemas.microsoft.com/office/drawing/2014/main" id="{C9668E3B-0317-4CF7-84F6-C1DBE4575A37}"/>
              </a:ext>
            </a:extLst>
          </p:cNvPr>
          <p:cNvSpPr>
            <a:spLocks noGrp="1"/>
          </p:cNvSpPr>
          <p:nvPr/>
        </p:nvSpPr>
        <p:spPr>
          <a:xfrm>
            <a:off x="685800" y="2152650"/>
            <a:ext cx="514350" cy="285750"/>
          </a:xfrm>
          <a:prstGeom prst="rect">
            <a:avLst/>
          </a:prstGeom>
          <a:noFill/>
          <a:ln w="0">
            <a:noFill/>
            <a:prstDash val="solid"/>
          </a:ln>
        </p:spPr>
        <p:txBody>
          <a:bodyPr wrap="square" lIns="0" tIns="0" rIns="0" bIns="0" anchor="t">
            <a:noAutofit/>
          </a:bodyPr>
          <a:lstStyle/>
          <a:p>
            <a:pPr algn="l">
              <a:lnSpc>
                <a:spcPct val="105000"/>
              </a:lnSpc>
              <a:buNone/>
              <a:defRPr sz="1425" b="1" i="0">
                <a:solidFill>
                  <a:srgbClr val="386B55"/>
                </a:solidFill>
                <a:latin typeface="Aptos"/>
                <a:ea typeface="Aptos"/>
                <a:cs typeface="Aptos"/>
              </a:defRPr>
            </a:pPr>
            <a:r>
              <a:rPr lang="en-US" sz="1425" b="1" i="0">
                <a:solidFill>
                  <a:srgbClr val="2F6FAE"/>
                </a:solidFill>
                <a:latin typeface="Aptos"/>
                <a:ea typeface="Aptos"/>
                <a:cs typeface="Aptos"/>
              </a:rPr>
              <a:t>01</a:t>
            </a:r>
          </a:p>
        </p:txBody>
      </p:sp>
      <p:sp>
        <p:nvSpPr>
          <p:cNvPr id="6" name="Straight Connector 5">
            <a:extLst>
              <a:ext uri="{FF2B5EF4-FFF2-40B4-BE49-F238E27FC236}">
                <a16:creationId xmlns:a16="http://schemas.microsoft.com/office/drawing/2014/main" id="{55FC51A6-5BF3-4DDA-8AD1-79F613799318}"/>
              </a:ext>
            </a:extLst>
          </p:cNvPr>
          <p:cNvSpPr>
            <a:spLocks noGrp="1"/>
          </p:cNvSpPr>
          <p:nvPr/>
        </p:nvSpPr>
        <p:spPr>
          <a:xfrm>
            <a:off x="1333500" y="2286000"/>
            <a:ext cx="571500" cy="0"/>
          </a:xfrm>
          <a:prstGeom prst="line">
            <a:avLst/>
          </a:prstGeom>
          <a:noFill/>
          <a:ln w="38100">
            <a:solidFill>
              <a:srgbClr val="2F6FAE"/>
            </a:solidFill>
            <a:prstDash val="solid"/>
          </a:ln>
        </p:spPr>
        <p:txBody>
          <a:bodyPr/>
          <a:lstStyle/>
          <a:p>
            <a:endParaRPr lang="en-US"/>
          </a:p>
        </p:txBody>
      </p:sp>
      <p:sp>
        <p:nvSpPr>
          <p:cNvPr id="7" name="Rectangle 6">
            <a:extLst>
              <a:ext uri="{FF2B5EF4-FFF2-40B4-BE49-F238E27FC236}">
                <a16:creationId xmlns:a16="http://schemas.microsoft.com/office/drawing/2014/main" id="{60F6486B-FBC4-42B7-BCFB-55043046E800}"/>
              </a:ext>
            </a:extLst>
          </p:cNvPr>
          <p:cNvSpPr>
            <a:spLocks noGrp="1"/>
          </p:cNvSpPr>
          <p:nvPr/>
        </p:nvSpPr>
        <p:spPr>
          <a:xfrm>
            <a:off x="2152650" y="2105025"/>
            <a:ext cx="4953000" cy="400050"/>
          </a:xfrm>
          <a:prstGeom prst="rect">
            <a:avLst/>
          </a:prstGeom>
          <a:noFill/>
          <a:ln w="0">
            <a:noFill/>
            <a:prstDash val="solid"/>
          </a:ln>
        </p:spPr>
        <p:txBody>
          <a:bodyPr wrap="square" lIns="0" tIns="0" rIns="0" bIns="0" anchor="t">
            <a:normAutofit/>
          </a:bodyPr>
          <a:lstStyle/>
          <a:p>
            <a:pPr algn="l">
              <a:lnSpc>
                <a:spcPct val="105000"/>
              </a:lnSpc>
              <a:buNone/>
              <a:defRPr sz="2025" b="1" i="0">
                <a:solidFill>
                  <a:srgbClr val="25211F"/>
                </a:solidFill>
                <a:latin typeface="Georgia"/>
                <a:ea typeface="Georgia"/>
                <a:cs typeface="Georgia"/>
              </a:defRPr>
            </a:pPr>
            <a:r>
              <a:rPr lang="en-US" sz="2025" b="1" i="0">
                <a:solidFill>
                  <a:srgbClr val="203548"/>
                </a:solidFill>
                <a:latin typeface="Georgia"/>
                <a:ea typeface="Georgia"/>
                <a:cs typeface="Georgia"/>
              </a:rPr>
              <a:t>Repairs completed within 1 year</a:t>
            </a:r>
          </a:p>
        </p:txBody>
      </p:sp>
      <p:sp>
        <p:nvSpPr>
          <p:cNvPr id="8" name="Rectangle 7">
            <a:extLst>
              <a:ext uri="{FF2B5EF4-FFF2-40B4-BE49-F238E27FC236}">
                <a16:creationId xmlns:a16="http://schemas.microsoft.com/office/drawing/2014/main" id="{168F8F26-B9AB-41B2-93D6-B30768ABD452}"/>
              </a:ext>
            </a:extLst>
          </p:cNvPr>
          <p:cNvSpPr>
            <a:spLocks noGrp="1"/>
          </p:cNvSpPr>
          <p:nvPr/>
        </p:nvSpPr>
        <p:spPr>
          <a:xfrm>
            <a:off x="7315200" y="2057400"/>
            <a:ext cx="533400" cy="438150"/>
          </a:xfrm>
          <a:prstGeom prst="rect">
            <a:avLst/>
          </a:prstGeom>
          <a:noFill/>
          <a:ln w="0">
            <a:noFill/>
            <a:prstDash val="solid"/>
          </a:ln>
        </p:spPr>
        <p:txBody>
          <a:bodyPr wrap="square" lIns="0" tIns="0" rIns="0" bIns="0" anchor="t">
            <a:noAutofit/>
          </a:bodyPr>
          <a:lstStyle/>
          <a:p>
            <a:pPr algn="ctr">
              <a:lnSpc>
                <a:spcPct val="105000"/>
              </a:lnSpc>
              <a:buNone/>
              <a:defRPr sz="2850" b="1" i="0">
                <a:solidFill>
                  <a:srgbClr val="386B55"/>
                </a:solidFill>
                <a:latin typeface="Georgia"/>
                <a:ea typeface="Georgia"/>
                <a:cs typeface="Georgia"/>
              </a:defRPr>
            </a:pPr>
            <a:r>
              <a:rPr lang="en-US" sz="2850" b="1" i="0">
                <a:solidFill>
                  <a:srgbClr val="2F6FAE"/>
                </a:solidFill>
                <a:latin typeface="Georgia"/>
                <a:ea typeface="Georgia"/>
                <a:cs typeface="Georgia"/>
              </a:rPr>
              <a:t>→</a:t>
            </a:r>
          </a:p>
        </p:txBody>
      </p:sp>
      <p:sp>
        <p:nvSpPr>
          <p:cNvPr id="9" name="Rectangle 8">
            <a:extLst>
              <a:ext uri="{FF2B5EF4-FFF2-40B4-BE49-F238E27FC236}">
                <a16:creationId xmlns:a16="http://schemas.microsoft.com/office/drawing/2014/main" id="{C54DA32A-A750-4871-B4C8-6D0D5A6C1AA5}"/>
              </a:ext>
            </a:extLst>
          </p:cNvPr>
          <p:cNvSpPr>
            <a:spLocks noGrp="1"/>
          </p:cNvSpPr>
          <p:nvPr/>
        </p:nvSpPr>
        <p:spPr>
          <a:xfrm>
            <a:off x="8096250" y="2124075"/>
            <a:ext cx="3219450" cy="552450"/>
          </a:xfrm>
          <a:prstGeom prst="rect">
            <a:avLst/>
          </a:prstGeom>
          <a:noFill/>
          <a:ln w="0">
            <a:noFill/>
            <a:prstDash val="solid"/>
          </a:ln>
        </p:spPr>
        <p:txBody>
          <a:bodyPr wrap="square" lIns="0" tIns="0" rIns="0" bIns="0" anchor="t">
            <a:normAutofit/>
          </a:bodyPr>
          <a:lstStyle/>
          <a:p>
            <a:pPr algn="r">
              <a:lnSpc>
                <a:spcPct val="105000"/>
              </a:lnSpc>
              <a:buNone/>
              <a:defRPr sz="1875" b="1" i="0">
                <a:solidFill>
                  <a:srgbClr val="386B55"/>
                </a:solidFill>
                <a:latin typeface="Aptos"/>
                <a:ea typeface="Aptos"/>
                <a:cs typeface="Aptos"/>
              </a:defRPr>
            </a:pPr>
            <a:r>
              <a:rPr lang="en-US" sz="1875" b="1" i="0">
                <a:solidFill>
                  <a:srgbClr val="2F6FAE"/>
                </a:solidFill>
                <a:latin typeface="Aptos"/>
                <a:ea typeface="Aptos"/>
                <a:cs typeface="Aptos"/>
              </a:rPr>
              <a:t>FULL RC ELIGIBILITY</a:t>
            </a:r>
          </a:p>
        </p:txBody>
      </p:sp>
      <p:sp>
        <p:nvSpPr>
          <p:cNvPr id="10" name="Rectangle 9">
            <a:extLst>
              <a:ext uri="{FF2B5EF4-FFF2-40B4-BE49-F238E27FC236}">
                <a16:creationId xmlns:a16="http://schemas.microsoft.com/office/drawing/2014/main" id="{2D89557A-6AF0-4568-83DC-6B36C92EFA86}"/>
              </a:ext>
            </a:extLst>
          </p:cNvPr>
          <p:cNvSpPr>
            <a:spLocks noGrp="1"/>
          </p:cNvSpPr>
          <p:nvPr/>
        </p:nvSpPr>
        <p:spPr>
          <a:xfrm>
            <a:off x="685800" y="3352800"/>
            <a:ext cx="514350" cy="285750"/>
          </a:xfrm>
          <a:prstGeom prst="rect">
            <a:avLst/>
          </a:prstGeom>
          <a:noFill/>
          <a:ln w="0">
            <a:noFill/>
            <a:prstDash val="solid"/>
          </a:ln>
        </p:spPr>
        <p:txBody>
          <a:bodyPr wrap="square" lIns="0" tIns="0" rIns="0" bIns="0" anchor="t">
            <a:noAutofit/>
          </a:bodyPr>
          <a:lstStyle/>
          <a:p>
            <a:pPr algn="l">
              <a:lnSpc>
                <a:spcPct val="105000"/>
              </a:lnSpc>
              <a:buNone/>
              <a:defRPr sz="1425" b="1" i="0">
                <a:solidFill>
                  <a:srgbClr val="A13B3B"/>
                </a:solidFill>
                <a:latin typeface="Aptos"/>
                <a:ea typeface="Aptos"/>
                <a:cs typeface="Aptos"/>
              </a:defRPr>
            </a:pPr>
            <a:r>
              <a:rPr lang="en-US" sz="1425" b="1" i="0">
                <a:solidFill>
                  <a:srgbClr val="C6534B"/>
                </a:solidFill>
                <a:latin typeface="Aptos"/>
                <a:ea typeface="Aptos"/>
                <a:cs typeface="Aptos"/>
              </a:rPr>
              <a:t>02</a:t>
            </a:r>
          </a:p>
        </p:txBody>
      </p:sp>
      <p:sp>
        <p:nvSpPr>
          <p:cNvPr id="11" name="Straight Connector 10">
            <a:extLst>
              <a:ext uri="{FF2B5EF4-FFF2-40B4-BE49-F238E27FC236}">
                <a16:creationId xmlns:a16="http://schemas.microsoft.com/office/drawing/2014/main" id="{5FB16EE9-5A89-4F9B-AD1B-A00CE27F5445}"/>
              </a:ext>
            </a:extLst>
          </p:cNvPr>
          <p:cNvSpPr>
            <a:spLocks noGrp="1"/>
          </p:cNvSpPr>
          <p:nvPr/>
        </p:nvSpPr>
        <p:spPr>
          <a:xfrm>
            <a:off x="1333500" y="3486150"/>
            <a:ext cx="571500" cy="0"/>
          </a:xfrm>
          <a:prstGeom prst="line">
            <a:avLst/>
          </a:prstGeom>
          <a:noFill/>
          <a:ln w="38100">
            <a:solidFill>
              <a:srgbClr val="C6534B"/>
            </a:solidFill>
            <a:prstDash val="solid"/>
          </a:ln>
        </p:spPr>
        <p:txBody>
          <a:bodyPr/>
          <a:lstStyle/>
          <a:p>
            <a:endParaRPr lang="en-US"/>
          </a:p>
        </p:txBody>
      </p:sp>
      <p:sp>
        <p:nvSpPr>
          <p:cNvPr id="12" name="Rectangle 11">
            <a:extLst>
              <a:ext uri="{FF2B5EF4-FFF2-40B4-BE49-F238E27FC236}">
                <a16:creationId xmlns:a16="http://schemas.microsoft.com/office/drawing/2014/main" id="{7F234000-8262-486B-83CC-F816B5B69A2B}"/>
              </a:ext>
            </a:extLst>
          </p:cNvPr>
          <p:cNvSpPr>
            <a:spLocks noGrp="1"/>
          </p:cNvSpPr>
          <p:nvPr/>
        </p:nvSpPr>
        <p:spPr>
          <a:xfrm>
            <a:off x="2152650" y="3305175"/>
            <a:ext cx="4953000" cy="400050"/>
          </a:xfrm>
          <a:prstGeom prst="rect">
            <a:avLst/>
          </a:prstGeom>
          <a:noFill/>
          <a:ln w="0">
            <a:noFill/>
            <a:prstDash val="solid"/>
          </a:ln>
        </p:spPr>
        <p:txBody>
          <a:bodyPr wrap="square" lIns="0" tIns="0" rIns="0" bIns="0" anchor="t">
            <a:normAutofit/>
          </a:bodyPr>
          <a:lstStyle/>
          <a:p>
            <a:pPr algn="l">
              <a:lnSpc>
                <a:spcPct val="105000"/>
              </a:lnSpc>
              <a:buNone/>
              <a:defRPr sz="2025" b="1" i="0">
                <a:solidFill>
                  <a:srgbClr val="25211F"/>
                </a:solidFill>
                <a:latin typeface="Georgia"/>
                <a:ea typeface="Georgia"/>
                <a:cs typeface="Georgia"/>
              </a:defRPr>
            </a:pPr>
            <a:r>
              <a:rPr lang="en-US" sz="2025" b="1" i="0">
                <a:solidFill>
                  <a:srgbClr val="203548"/>
                </a:solidFill>
                <a:latin typeface="Georgia"/>
                <a:ea typeface="Georgia"/>
                <a:cs typeface="Georgia"/>
              </a:rPr>
              <a:t>Repairs not completed</a:t>
            </a:r>
          </a:p>
        </p:txBody>
      </p:sp>
      <p:sp>
        <p:nvSpPr>
          <p:cNvPr id="13" name="Rectangle 12">
            <a:extLst>
              <a:ext uri="{FF2B5EF4-FFF2-40B4-BE49-F238E27FC236}">
                <a16:creationId xmlns:a16="http://schemas.microsoft.com/office/drawing/2014/main" id="{CFE62629-070A-46F5-827F-153B27FEC6F7}"/>
              </a:ext>
            </a:extLst>
          </p:cNvPr>
          <p:cNvSpPr>
            <a:spLocks noGrp="1"/>
          </p:cNvSpPr>
          <p:nvPr/>
        </p:nvSpPr>
        <p:spPr>
          <a:xfrm>
            <a:off x="7315200" y="3257550"/>
            <a:ext cx="533400" cy="438150"/>
          </a:xfrm>
          <a:prstGeom prst="rect">
            <a:avLst/>
          </a:prstGeom>
          <a:noFill/>
          <a:ln w="0">
            <a:noFill/>
            <a:prstDash val="solid"/>
          </a:ln>
        </p:spPr>
        <p:txBody>
          <a:bodyPr wrap="square" lIns="0" tIns="0" rIns="0" bIns="0" anchor="t">
            <a:noAutofit/>
          </a:bodyPr>
          <a:lstStyle/>
          <a:p>
            <a:pPr algn="ctr">
              <a:lnSpc>
                <a:spcPct val="105000"/>
              </a:lnSpc>
              <a:buNone/>
              <a:defRPr sz="2850" b="1" i="0">
                <a:solidFill>
                  <a:srgbClr val="A13B3B"/>
                </a:solidFill>
                <a:latin typeface="Georgia"/>
                <a:ea typeface="Georgia"/>
                <a:cs typeface="Georgia"/>
              </a:defRPr>
            </a:pPr>
            <a:r>
              <a:rPr lang="en-US" sz="2850" b="1" i="0">
                <a:solidFill>
                  <a:srgbClr val="C6534B"/>
                </a:solidFill>
                <a:latin typeface="Georgia"/>
                <a:ea typeface="Georgia"/>
                <a:cs typeface="Georgia"/>
              </a:rPr>
              <a:t>→</a:t>
            </a:r>
          </a:p>
        </p:txBody>
      </p:sp>
      <p:sp>
        <p:nvSpPr>
          <p:cNvPr id="14" name="Rectangle 13">
            <a:extLst>
              <a:ext uri="{FF2B5EF4-FFF2-40B4-BE49-F238E27FC236}">
                <a16:creationId xmlns:a16="http://schemas.microsoft.com/office/drawing/2014/main" id="{9521D326-3DD4-47FE-A6AA-E46A3E579158}"/>
              </a:ext>
            </a:extLst>
          </p:cNvPr>
          <p:cNvSpPr>
            <a:spLocks noGrp="1"/>
          </p:cNvSpPr>
          <p:nvPr/>
        </p:nvSpPr>
        <p:spPr>
          <a:xfrm>
            <a:off x="8096250" y="3324225"/>
            <a:ext cx="3219450" cy="552450"/>
          </a:xfrm>
          <a:prstGeom prst="rect">
            <a:avLst/>
          </a:prstGeom>
          <a:noFill/>
          <a:ln w="0">
            <a:noFill/>
            <a:prstDash val="solid"/>
          </a:ln>
        </p:spPr>
        <p:txBody>
          <a:bodyPr wrap="square" lIns="0" tIns="0" rIns="0" bIns="0" anchor="t">
            <a:normAutofit/>
          </a:bodyPr>
          <a:lstStyle/>
          <a:p>
            <a:pPr algn="r">
              <a:lnSpc>
                <a:spcPct val="105000"/>
              </a:lnSpc>
              <a:buNone/>
              <a:defRPr sz="1875" b="1" i="0">
                <a:solidFill>
                  <a:srgbClr val="A13B3B"/>
                </a:solidFill>
                <a:latin typeface="Aptos"/>
                <a:ea typeface="Aptos"/>
                <a:cs typeface="Aptos"/>
              </a:defRPr>
            </a:pPr>
            <a:r>
              <a:rPr lang="en-US" sz="1875" b="1" i="0">
                <a:solidFill>
                  <a:srgbClr val="C6534B"/>
                </a:solidFill>
                <a:latin typeface="Aptos"/>
                <a:ea typeface="Aptos"/>
                <a:cs typeface="Aptos"/>
              </a:rPr>
              <a:t>ACV ONLY</a:t>
            </a:r>
          </a:p>
        </p:txBody>
      </p:sp>
      <p:sp>
        <p:nvSpPr>
          <p:cNvPr id="15" name="Rectangle 14">
            <a:extLst>
              <a:ext uri="{FF2B5EF4-FFF2-40B4-BE49-F238E27FC236}">
                <a16:creationId xmlns:a16="http://schemas.microsoft.com/office/drawing/2014/main" id="{6E641837-4629-4B13-B686-67BBBDD44ED2}"/>
              </a:ext>
            </a:extLst>
          </p:cNvPr>
          <p:cNvSpPr>
            <a:spLocks noGrp="1"/>
          </p:cNvSpPr>
          <p:nvPr/>
        </p:nvSpPr>
        <p:spPr>
          <a:xfrm>
            <a:off x="685800" y="4552950"/>
            <a:ext cx="514350" cy="285750"/>
          </a:xfrm>
          <a:prstGeom prst="rect">
            <a:avLst/>
          </a:prstGeom>
          <a:noFill/>
          <a:ln w="0">
            <a:noFill/>
            <a:prstDash val="solid"/>
          </a:ln>
        </p:spPr>
        <p:txBody>
          <a:bodyPr wrap="square" lIns="0" tIns="0" rIns="0" bIns="0" anchor="t">
            <a:noAutofit/>
          </a:bodyPr>
          <a:lstStyle/>
          <a:p>
            <a:pPr algn="l">
              <a:lnSpc>
                <a:spcPct val="105000"/>
              </a:lnSpc>
              <a:buNone/>
              <a:defRPr sz="1425" b="1" i="0">
                <a:solidFill>
                  <a:srgbClr val="C49A3A"/>
                </a:solidFill>
                <a:latin typeface="Aptos"/>
                <a:ea typeface="Aptos"/>
                <a:cs typeface="Aptos"/>
              </a:defRPr>
            </a:pPr>
            <a:r>
              <a:rPr lang="en-US" sz="1425" b="1" i="0">
                <a:solidFill>
                  <a:srgbClr val="D87368"/>
                </a:solidFill>
                <a:latin typeface="Aptos"/>
                <a:ea typeface="Aptos"/>
                <a:cs typeface="Aptos"/>
              </a:rPr>
              <a:t>03</a:t>
            </a:r>
          </a:p>
        </p:txBody>
      </p:sp>
      <p:sp>
        <p:nvSpPr>
          <p:cNvPr id="16" name="Straight Connector 15">
            <a:extLst>
              <a:ext uri="{FF2B5EF4-FFF2-40B4-BE49-F238E27FC236}">
                <a16:creationId xmlns:a16="http://schemas.microsoft.com/office/drawing/2014/main" id="{A44D6D21-15B9-49D3-90B4-335927808D2C}"/>
              </a:ext>
            </a:extLst>
          </p:cNvPr>
          <p:cNvSpPr>
            <a:spLocks noGrp="1"/>
          </p:cNvSpPr>
          <p:nvPr/>
        </p:nvSpPr>
        <p:spPr>
          <a:xfrm>
            <a:off x="1333500" y="4686300"/>
            <a:ext cx="571500" cy="0"/>
          </a:xfrm>
          <a:prstGeom prst="line">
            <a:avLst/>
          </a:prstGeom>
          <a:noFill/>
          <a:ln w="38100">
            <a:solidFill>
              <a:srgbClr val="D87368"/>
            </a:solidFill>
            <a:prstDash val="solid"/>
          </a:ln>
        </p:spPr>
        <p:txBody>
          <a:bodyPr/>
          <a:lstStyle/>
          <a:p>
            <a:endParaRPr lang="en-US"/>
          </a:p>
        </p:txBody>
      </p:sp>
      <p:sp>
        <p:nvSpPr>
          <p:cNvPr id="17" name="Rectangle 16">
            <a:extLst>
              <a:ext uri="{FF2B5EF4-FFF2-40B4-BE49-F238E27FC236}">
                <a16:creationId xmlns:a16="http://schemas.microsoft.com/office/drawing/2014/main" id="{DCBEB6BD-1390-4112-A32E-DDDA264DD112}"/>
              </a:ext>
            </a:extLst>
          </p:cNvPr>
          <p:cNvSpPr>
            <a:spLocks noGrp="1"/>
          </p:cNvSpPr>
          <p:nvPr/>
        </p:nvSpPr>
        <p:spPr>
          <a:xfrm>
            <a:off x="2152650" y="4505325"/>
            <a:ext cx="4953000" cy="400050"/>
          </a:xfrm>
          <a:prstGeom prst="rect">
            <a:avLst/>
          </a:prstGeom>
          <a:noFill/>
          <a:ln w="0">
            <a:noFill/>
            <a:prstDash val="solid"/>
          </a:ln>
        </p:spPr>
        <p:txBody>
          <a:bodyPr wrap="square" lIns="0" tIns="0" rIns="0" bIns="0" anchor="t">
            <a:normAutofit/>
          </a:bodyPr>
          <a:lstStyle/>
          <a:p>
            <a:pPr algn="l">
              <a:lnSpc>
                <a:spcPct val="105000"/>
              </a:lnSpc>
              <a:buNone/>
              <a:defRPr sz="2025" b="1" i="0">
                <a:solidFill>
                  <a:srgbClr val="25211F"/>
                </a:solidFill>
                <a:latin typeface="Georgia"/>
                <a:ea typeface="Georgia"/>
                <a:cs typeface="Georgia"/>
              </a:defRPr>
            </a:pPr>
            <a:r>
              <a:rPr lang="en-US" sz="2025" b="1" i="0">
                <a:solidFill>
                  <a:srgbClr val="203548"/>
                </a:solidFill>
                <a:latin typeface="Georgia"/>
                <a:ea typeface="Georgia"/>
                <a:cs typeface="Georgia"/>
              </a:rPr>
              <a:t>Extension requested in writing</a:t>
            </a:r>
          </a:p>
        </p:txBody>
      </p:sp>
      <p:sp>
        <p:nvSpPr>
          <p:cNvPr id="18" name="Rectangle 17">
            <a:extLst>
              <a:ext uri="{FF2B5EF4-FFF2-40B4-BE49-F238E27FC236}">
                <a16:creationId xmlns:a16="http://schemas.microsoft.com/office/drawing/2014/main" id="{F812FBE2-7D91-46A3-9718-5FF5C7874618}"/>
              </a:ext>
            </a:extLst>
          </p:cNvPr>
          <p:cNvSpPr>
            <a:spLocks noGrp="1"/>
          </p:cNvSpPr>
          <p:nvPr/>
        </p:nvSpPr>
        <p:spPr>
          <a:xfrm>
            <a:off x="7315200" y="4457700"/>
            <a:ext cx="533400" cy="438150"/>
          </a:xfrm>
          <a:prstGeom prst="rect">
            <a:avLst/>
          </a:prstGeom>
          <a:noFill/>
          <a:ln w="0">
            <a:noFill/>
            <a:prstDash val="solid"/>
          </a:ln>
        </p:spPr>
        <p:txBody>
          <a:bodyPr wrap="square" lIns="0" tIns="0" rIns="0" bIns="0" anchor="t">
            <a:noAutofit/>
          </a:bodyPr>
          <a:lstStyle/>
          <a:p>
            <a:pPr algn="ctr">
              <a:lnSpc>
                <a:spcPct val="105000"/>
              </a:lnSpc>
              <a:buNone/>
              <a:defRPr sz="2850" b="1" i="0">
                <a:solidFill>
                  <a:srgbClr val="C49A3A"/>
                </a:solidFill>
                <a:latin typeface="Georgia"/>
                <a:ea typeface="Georgia"/>
                <a:cs typeface="Georgia"/>
              </a:defRPr>
            </a:pPr>
            <a:r>
              <a:rPr lang="en-US" sz="2850" b="1" i="0">
                <a:solidFill>
                  <a:srgbClr val="D87368"/>
                </a:solidFill>
                <a:latin typeface="Georgia"/>
                <a:ea typeface="Georgia"/>
                <a:cs typeface="Georgia"/>
              </a:rPr>
              <a:t>→</a:t>
            </a:r>
          </a:p>
        </p:txBody>
      </p:sp>
      <p:sp>
        <p:nvSpPr>
          <p:cNvPr id="19" name="Rectangle 18">
            <a:extLst>
              <a:ext uri="{FF2B5EF4-FFF2-40B4-BE49-F238E27FC236}">
                <a16:creationId xmlns:a16="http://schemas.microsoft.com/office/drawing/2014/main" id="{20EC5C43-3328-4AF8-9A6E-3C2D66EADE32}"/>
              </a:ext>
            </a:extLst>
          </p:cNvPr>
          <p:cNvSpPr>
            <a:spLocks noGrp="1"/>
          </p:cNvSpPr>
          <p:nvPr/>
        </p:nvSpPr>
        <p:spPr>
          <a:xfrm>
            <a:off x="8096250" y="4524375"/>
            <a:ext cx="3219450" cy="552450"/>
          </a:xfrm>
          <a:prstGeom prst="rect">
            <a:avLst/>
          </a:prstGeom>
          <a:noFill/>
          <a:ln w="0">
            <a:noFill/>
            <a:prstDash val="solid"/>
          </a:ln>
        </p:spPr>
        <p:txBody>
          <a:bodyPr wrap="square" lIns="0" tIns="0" rIns="0" bIns="0" anchor="t">
            <a:normAutofit fontScale="94687"/>
          </a:bodyPr>
          <a:lstStyle/>
          <a:p>
            <a:pPr algn="r">
              <a:lnSpc>
                <a:spcPct val="105000"/>
              </a:lnSpc>
              <a:buNone/>
              <a:defRPr sz="1500" b="1" i="0">
                <a:solidFill>
                  <a:srgbClr val="C49A3A"/>
                </a:solidFill>
                <a:latin typeface="Aptos"/>
                <a:ea typeface="Aptos"/>
                <a:cs typeface="Aptos"/>
              </a:defRPr>
            </a:pPr>
            <a:r>
              <a:rPr lang="en-US" sz="1500" b="1" i="0">
                <a:solidFill>
                  <a:srgbClr val="D87368"/>
                </a:solidFill>
                <a:latin typeface="Aptos"/>
                <a:ea typeface="Aptos"/>
                <a:cs typeface="Aptos"/>
              </a:rPr>
              <a:t>TIMELINE EXTENDED • RC CAPPED AT ORIGINAL ESTIMATE</a:t>
            </a:r>
          </a:p>
        </p:txBody>
      </p:sp>
      <p:sp>
        <p:nvSpPr>
          <p:cNvPr id="20" name="Straight Connector 19">
            <a:extLst>
              <a:ext uri="{FF2B5EF4-FFF2-40B4-BE49-F238E27FC236}">
                <a16:creationId xmlns:a16="http://schemas.microsoft.com/office/drawing/2014/main" id="{D00AC27D-AF16-42F2-8568-4927408AA27B}"/>
              </a:ext>
            </a:extLst>
          </p:cNvPr>
          <p:cNvSpPr>
            <a:spLocks noGrp="1"/>
          </p:cNvSpPr>
          <p:nvPr/>
        </p:nvSpPr>
        <p:spPr>
          <a:xfrm>
            <a:off x="685800" y="5829300"/>
            <a:ext cx="10820400" cy="0"/>
          </a:xfrm>
          <a:prstGeom prst="line">
            <a:avLst/>
          </a:prstGeom>
          <a:noFill/>
          <a:ln w="19050">
            <a:solidFill>
              <a:srgbClr val="B9D5F0"/>
            </a:solidFill>
            <a:prstDash val="solid"/>
          </a:ln>
        </p:spPr>
        <p:txBody>
          <a:bodyPr/>
          <a:lstStyle/>
          <a:p>
            <a:endParaRPr lang="en-US"/>
          </a:p>
        </p:txBody>
      </p:sp>
      <p:sp>
        <p:nvSpPr>
          <p:cNvPr id="21" name="Rectangle 20">
            <a:extLst>
              <a:ext uri="{FF2B5EF4-FFF2-40B4-BE49-F238E27FC236}">
                <a16:creationId xmlns:a16="http://schemas.microsoft.com/office/drawing/2014/main" id="{9DC4E627-67A0-4CF7-8450-88D67B991EB0}"/>
              </a:ext>
            </a:extLst>
          </p:cNvPr>
          <p:cNvSpPr>
            <a:spLocks noGrp="1"/>
          </p:cNvSpPr>
          <p:nvPr/>
        </p:nvSpPr>
        <p:spPr>
          <a:xfrm>
            <a:off x="685800" y="6000750"/>
            <a:ext cx="10820400" cy="228600"/>
          </a:xfrm>
          <a:prstGeom prst="rect">
            <a:avLst/>
          </a:prstGeom>
          <a:noFill/>
          <a:ln w="0">
            <a:noFill/>
            <a:prstDash val="solid"/>
          </a:ln>
        </p:spPr>
        <p:txBody>
          <a:bodyPr wrap="square" lIns="0" tIns="0" rIns="0" bIns="0" anchor="t">
            <a:noAutofit/>
          </a:bodyPr>
          <a:lstStyle/>
          <a:p>
            <a:pPr algn="ctr">
              <a:lnSpc>
                <a:spcPct val="105000"/>
              </a:lnSpc>
              <a:buNone/>
              <a:defRPr sz="1200" b="0" i="1">
                <a:solidFill>
                  <a:srgbClr val="8B7D72"/>
                </a:solidFill>
                <a:latin typeface="Aptos"/>
                <a:ea typeface="Aptos"/>
                <a:cs typeface="Aptos"/>
              </a:defRPr>
            </a:pPr>
            <a:r>
              <a:rPr lang="en-US" sz="1200" b="0" i="1">
                <a:solidFill>
                  <a:srgbClr val="66788A"/>
                </a:solidFill>
                <a:latin typeface="Aptos"/>
                <a:ea typeface="Aptos"/>
                <a:cs typeface="Aptos"/>
              </a:rPr>
              <a:t>Confirm requirements against the applicable policy and claims guidance.</a:t>
            </a:r>
          </a:p>
        </p:txBody>
      </p:sp>
    </p:spTree>
    <p:extLst>
      <p:ext uri="{BB962C8B-B14F-4D97-AF65-F5344CB8AC3E}">
        <p14:creationId xmlns:p14="http://schemas.microsoft.com/office/powerpoint/2010/main" val="15888204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1F4E79"/>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4313C00-BC50-4767-84EE-47652BA4108A}"/>
              </a:ext>
            </a:extLst>
          </p:cNvPr>
          <p:cNvSpPr>
            <a:spLocks noGrp="1"/>
          </p:cNvSpPr>
          <p:nvPr/>
        </p:nvSpPr>
        <p:spPr>
          <a:xfrm>
            <a:off x="10953750" y="457200"/>
            <a:ext cx="552450" cy="228600"/>
          </a:xfrm>
          <a:prstGeom prst="rect">
            <a:avLst/>
          </a:prstGeom>
          <a:noFill/>
          <a:ln w="0">
            <a:noFill/>
            <a:prstDash val="solid"/>
          </a:ln>
        </p:spPr>
        <p:txBody>
          <a:bodyPr wrap="square" lIns="0" tIns="0" rIns="0" bIns="0" anchor="t">
            <a:noAutofit/>
          </a:bodyPr>
          <a:lstStyle/>
          <a:p>
            <a:pPr algn="r">
              <a:lnSpc>
                <a:spcPct val="105000"/>
              </a:lnSpc>
              <a:buNone/>
              <a:defRPr sz="1350" b="1" i="0">
                <a:solidFill>
                  <a:srgbClr val="E8D6AA"/>
                </a:solidFill>
                <a:latin typeface="Aptos"/>
                <a:ea typeface="Aptos"/>
                <a:cs typeface="Aptos"/>
              </a:defRPr>
            </a:pPr>
            <a:r>
              <a:rPr lang="en-US" sz="1350" b="1" i="0">
                <a:solidFill>
                  <a:srgbClr val="B9D5F0"/>
                </a:solidFill>
                <a:latin typeface="Aptos"/>
                <a:ea typeface="Aptos"/>
                <a:cs typeface="Aptos"/>
              </a:rPr>
              <a:t>17</a:t>
            </a:r>
          </a:p>
        </p:txBody>
      </p:sp>
      <p:sp>
        <p:nvSpPr>
          <p:cNvPr id="2" name="Straight Connector 1">
            <a:extLst>
              <a:ext uri="{FF2B5EF4-FFF2-40B4-BE49-F238E27FC236}">
                <a16:creationId xmlns:a16="http://schemas.microsoft.com/office/drawing/2014/main" id="{A662721F-E113-4A1D-B3B5-893084C5B5D7}"/>
              </a:ext>
            </a:extLst>
          </p:cNvPr>
          <p:cNvSpPr>
            <a:spLocks noGrp="1"/>
          </p:cNvSpPr>
          <p:nvPr/>
        </p:nvSpPr>
        <p:spPr>
          <a:xfrm>
            <a:off x="685800" y="685800"/>
            <a:ext cx="10820400" cy="0"/>
          </a:xfrm>
          <a:prstGeom prst="line">
            <a:avLst/>
          </a:prstGeom>
          <a:noFill/>
          <a:ln w="19050">
            <a:solidFill>
              <a:srgbClr val="D87368"/>
            </a:solidFill>
            <a:prstDash val="solid"/>
          </a:ln>
        </p:spPr>
        <p:txBody>
          <a:bodyPr/>
          <a:lstStyle/>
          <a:p>
            <a:endParaRPr lang="en-US"/>
          </a:p>
        </p:txBody>
      </p:sp>
      <p:sp>
        <p:nvSpPr>
          <p:cNvPr id="3" name="Rectangle 2">
            <a:extLst>
              <a:ext uri="{FF2B5EF4-FFF2-40B4-BE49-F238E27FC236}">
                <a16:creationId xmlns:a16="http://schemas.microsoft.com/office/drawing/2014/main" id="{07B34F04-018B-41DD-92FF-33B5AA855EB5}"/>
              </a:ext>
            </a:extLst>
          </p:cNvPr>
          <p:cNvSpPr>
            <a:spLocks noGrp="1"/>
          </p:cNvSpPr>
          <p:nvPr/>
        </p:nvSpPr>
        <p:spPr>
          <a:xfrm>
            <a:off x="685800" y="1219200"/>
            <a:ext cx="3619500" cy="1047750"/>
          </a:xfrm>
          <a:prstGeom prst="rect">
            <a:avLst/>
          </a:prstGeom>
          <a:noFill/>
          <a:ln w="0">
            <a:noFill/>
            <a:prstDash val="solid"/>
          </a:ln>
        </p:spPr>
        <p:txBody>
          <a:bodyPr wrap="square" lIns="0" tIns="0" rIns="0" bIns="0" anchor="t">
            <a:noAutofit/>
          </a:bodyPr>
          <a:lstStyle/>
          <a:p>
            <a:pPr algn="l">
              <a:lnSpc>
                <a:spcPct val="105000"/>
              </a:lnSpc>
              <a:buNone/>
              <a:defRPr sz="7050" b="1" i="0">
                <a:solidFill>
                  <a:srgbClr val="E8D6AA"/>
                </a:solidFill>
                <a:latin typeface="Georgia"/>
                <a:ea typeface="Georgia"/>
                <a:cs typeface="Georgia"/>
              </a:defRPr>
            </a:pPr>
            <a:r>
              <a:rPr lang="en-US" sz="7050" b="1" i="0">
                <a:solidFill>
                  <a:srgbClr val="B9D5F0"/>
                </a:solidFill>
                <a:latin typeface="Georgia"/>
                <a:ea typeface="Georgia"/>
                <a:cs typeface="Georgia"/>
              </a:rPr>
              <a:t>Q&amp;A</a:t>
            </a:r>
          </a:p>
        </p:txBody>
      </p:sp>
      <p:sp>
        <p:nvSpPr>
          <p:cNvPr id="4" name="Rectangle 3">
            <a:extLst>
              <a:ext uri="{FF2B5EF4-FFF2-40B4-BE49-F238E27FC236}">
                <a16:creationId xmlns:a16="http://schemas.microsoft.com/office/drawing/2014/main" id="{8A895F06-1B05-4F9D-88EB-B7BCDE7A17CC}"/>
              </a:ext>
            </a:extLst>
          </p:cNvPr>
          <p:cNvSpPr>
            <a:spLocks noGrp="1"/>
          </p:cNvSpPr>
          <p:nvPr/>
        </p:nvSpPr>
        <p:spPr>
          <a:xfrm>
            <a:off x="685800" y="2362200"/>
            <a:ext cx="5524500" cy="990600"/>
          </a:xfrm>
          <a:prstGeom prst="rect">
            <a:avLst/>
          </a:prstGeom>
          <a:noFill/>
          <a:ln w="0">
            <a:noFill/>
            <a:prstDash val="solid"/>
          </a:ln>
        </p:spPr>
        <p:txBody>
          <a:bodyPr wrap="square" lIns="0" tIns="0" rIns="0" bIns="0" anchor="t">
            <a:normAutofit/>
          </a:bodyPr>
          <a:lstStyle/>
          <a:p>
            <a:pPr algn="l">
              <a:lnSpc>
                <a:spcPct val="95000"/>
              </a:lnSpc>
              <a:buNone/>
              <a:defRPr sz="3225" b="1" i="0">
                <a:solidFill>
                  <a:srgbClr val="FFFFFF"/>
                </a:solidFill>
                <a:latin typeface="Georgia"/>
                <a:ea typeface="Georgia"/>
                <a:cs typeface="Georgia"/>
              </a:defRPr>
            </a:pPr>
            <a:r>
              <a:rPr sz="3225" b="1" i="0">
                <a:solidFill>
                  <a:srgbClr val="FFFFFF"/>
                </a:solidFill>
                <a:latin typeface="Georgia"/>
                <a:ea typeface="Georgia"/>
                <a:cs typeface="Georgia"/>
              </a:rPr>
              <a:t>Questions shape better</a:t>
            </a:r>
          </a:p>
          <a:p>
            <a:pPr algn="l">
              <a:lnSpc>
                <a:spcPct val="95000"/>
              </a:lnSpc>
              <a:buNone/>
              <a:defRPr sz="3225" b="1" i="0">
                <a:solidFill>
                  <a:srgbClr val="FFFFFF"/>
                </a:solidFill>
                <a:latin typeface="Georgia"/>
                <a:ea typeface="Georgia"/>
                <a:cs typeface="Georgia"/>
              </a:defRPr>
            </a:pPr>
            <a:r>
              <a:rPr sz="3225" b="1" i="0">
                <a:solidFill>
                  <a:srgbClr val="FFFFFF"/>
                </a:solidFill>
                <a:latin typeface="Georgia"/>
                <a:ea typeface="Georgia"/>
                <a:cs typeface="Georgia"/>
              </a:rPr>
              <a:t>response plans.</a:t>
            </a:r>
          </a:p>
        </p:txBody>
      </p:sp>
      <p:sp>
        <p:nvSpPr>
          <p:cNvPr id="5" name="Straight Connector 4">
            <a:extLst>
              <a:ext uri="{FF2B5EF4-FFF2-40B4-BE49-F238E27FC236}">
                <a16:creationId xmlns:a16="http://schemas.microsoft.com/office/drawing/2014/main" id="{FBEDB773-E77D-4584-AFF8-F253899333F4}"/>
              </a:ext>
            </a:extLst>
          </p:cNvPr>
          <p:cNvSpPr>
            <a:spLocks noGrp="1"/>
          </p:cNvSpPr>
          <p:nvPr/>
        </p:nvSpPr>
        <p:spPr>
          <a:xfrm>
            <a:off x="685800" y="5619750"/>
            <a:ext cx="2476500" cy="0"/>
          </a:xfrm>
          <a:prstGeom prst="line">
            <a:avLst/>
          </a:prstGeom>
          <a:noFill/>
          <a:ln w="47625">
            <a:solidFill>
              <a:srgbClr val="D87368"/>
            </a:solidFill>
            <a:prstDash val="solid"/>
          </a:ln>
        </p:spPr>
        <p:txBody>
          <a:bodyPr/>
          <a:lstStyle/>
          <a:p>
            <a:endParaRPr lang="en-US"/>
          </a:p>
        </p:txBody>
      </p:sp>
      <p:sp>
        <p:nvSpPr>
          <p:cNvPr id="6" name="Rectangle 5">
            <a:extLst>
              <a:ext uri="{FF2B5EF4-FFF2-40B4-BE49-F238E27FC236}">
                <a16:creationId xmlns:a16="http://schemas.microsoft.com/office/drawing/2014/main" id="{F0538908-8960-4319-8B2D-BC6F218E9861}"/>
              </a:ext>
            </a:extLst>
          </p:cNvPr>
          <p:cNvSpPr>
            <a:spLocks noGrp="1"/>
          </p:cNvSpPr>
          <p:nvPr/>
        </p:nvSpPr>
        <p:spPr>
          <a:xfrm>
            <a:off x="685800" y="5848350"/>
            <a:ext cx="2095500" cy="228600"/>
          </a:xfrm>
          <a:prstGeom prst="rect">
            <a:avLst/>
          </a:prstGeom>
          <a:noFill/>
          <a:ln w="0">
            <a:noFill/>
            <a:prstDash val="solid"/>
          </a:ln>
        </p:spPr>
        <p:txBody>
          <a:bodyPr wrap="square" lIns="0" tIns="0" rIns="0" bIns="0" anchor="t">
            <a:noAutofit/>
          </a:bodyPr>
          <a:lstStyle/>
          <a:p>
            <a:pPr algn="l">
              <a:lnSpc>
                <a:spcPct val="105000"/>
              </a:lnSpc>
              <a:buNone/>
              <a:defRPr sz="1275" b="1" i="0">
                <a:solidFill>
                  <a:srgbClr val="E8D6AA"/>
                </a:solidFill>
                <a:latin typeface="Aptos"/>
                <a:ea typeface="Aptos"/>
                <a:cs typeface="Aptos"/>
              </a:defRPr>
            </a:pPr>
            <a:r>
              <a:rPr lang="en-US" sz="1275" b="1" i="0">
                <a:solidFill>
                  <a:srgbClr val="B9D5F0"/>
                </a:solidFill>
                <a:latin typeface="Aptos"/>
                <a:ea typeface="Aptos"/>
                <a:cs typeface="Aptos"/>
              </a:rPr>
              <a:t>DISCUSSION</a:t>
            </a:r>
          </a:p>
        </p:txBody>
      </p:sp>
    </p:spTree>
    <p:extLst>
      <p:ext uri="{BB962C8B-B14F-4D97-AF65-F5344CB8AC3E}">
        <p14:creationId xmlns:p14="http://schemas.microsoft.com/office/powerpoint/2010/main" val="5415207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5F9FD"/>
        </a:solidFill>
        <a:effectLst/>
      </p:bgPr>
    </p:bg>
    <p:spTree>
      <p:nvGrpSpPr>
        <p:cNvPr id="1" name=""/>
        <p:cNvGrpSpPr/>
        <p:nvPr/>
      </p:nvGrpSpPr>
      <p:grpSpPr>
        <a:xfrm>
          <a:off x="0" y="0"/>
          <a:ext cx="0" cy="0"/>
          <a:chOff x="0" y="0"/>
          <a:chExt cx="0" cy="0"/>
        </a:xfrm>
      </p:grpSpPr>
      <p:sp>
        <p:nvSpPr>
          <p:cNvPr id="8" name="Oval 7">
            <a:extLst>
              <a:ext uri="{FF2B5EF4-FFF2-40B4-BE49-F238E27FC236}">
                <a16:creationId xmlns:a16="http://schemas.microsoft.com/office/drawing/2014/main" id="{2E97D0C3-E4B7-4690-8B52-7965293177DC}"/>
              </a:ext>
            </a:extLst>
          </p:cNvPr>
          <p:cNvSpPr>
            <a:spLocks noGrp="1"/>
          </p:cNvSpPr>
          <p:nvPr/>
        </p:nvSpPr>
        <p:spPr>
          <a:xfrm>
            <a:off x="4457700" y="838200"/>
            <a:ext cx="3276600" cy="3276600"/>
          </a:xfrm>
          <a:prstGeom prst="ellipse">
            <a:avLst/>
          </a:prstGeom>
          <a:noFill/>
          <a:ln w="57150">
            <a:solidFill>
              <a:srgbClr val="B9D5F0"/>
            </a:solidFill>
            <a:prstDash val="solid"/>
          </a:ln>
        </p:spPr>
        <p:txBody>
          <a:bodyPr/>
          <a:lstStyle/>
          <a:p>
            <a:endParaRPr lang="en-US"/>
          </a:p>
        </p:txBody>
      </p:sp>
      <p:sp>
        <p:nvSpPr>
          <p:cNvPr id="2" name="Oval 1">
            <a:extLst>
              <a:ext uri="{FF2B5EF4-FFF2-40B4-BE49-F238E27FC236}">
                <a16:creationId xmlns:a16="http://schemas.microsoft.com/office/drawing/2014/main" id="{8132E81B-DB23-4378-9602-6FC01A5DAF07}"/>
              </a:ext>
            </a:extLst>
          </p:cNvPr>
          <p:cNvSpPr>
            <a:spLocks noGrp="1"/>
          </p:cNvSpPr>
          <p:nvPr/>
        </p:nvSpPr>
        <p:spPr>
          <a:xfrm>
            <a:off x="4895850" y="1276350"/>
            <a:ext cx="2400300" cy="2400300"/>
          </a:xfrm>
          <a:prstGeom prst="ellipse">
            <a:avLst/>
          </a:prstGeom>
          <a:noFill/>
          <a:ln w="19050">
            <a:solidFill>
              <a:srgbClr val="D87368"/>
            </a:solidFill>
            <a:prstDash val="solid"/>
          </a:ln>
        </p:spPr>
        <p:txBody>
          <a:bodyPr/>
          <a:lstStyle/>
          <a:p>
            <a:endParaRPr lang="en-US"/>
          </a:p>
        </p:txBody>
      </p:sp>
      <p:sp>
        <p:nvSpPr>
          <p:cNvPr id="4" name="Rectangle 3">
            <a:extLst>
              <a:ext uri="{FF2B5EF4-FFF2-40B4-BE49-F238E27FC236}">
                <a16:creationId xmlns:a16="http://schemas.microsoft.com/office/drawing/2014/main" id="{343C754E-3360-4A40-BD5B-DAD75C5C5CA0}"/>
              </a:ext>
            </a:extLst>
          </p:cNvPr>
          <p:cNvSpPr>
            <a:spLocks noGrp="1"/>
          </p:cNvSpPr>
          <p:nvPr/>
        </p:nvSpPr>
        <p:spPr>
          <a:xfrm>
            <a:off x="1676400" y="1495425"/>
            <a:ext cx="8839200" cy="1962150"/>
          </a:xfrm>
          <a:prstGeom prst="rect">
            <a:avLst/>
          </a:prstGeom>
          <a:noFill/>
          <a:ln w="0">
            <a:noFill/>
            <a:prstDash val="solid"/>
          </a:ln>
        </p:spPr>
        <p:txBody>
          <a:bodyPr wrap="square" lIns="0" tIns="0" rIns="0" bIns="0" anchor="t">
            <a:normAutofit/>
          </a:bodyPr>
          <a:lstStyle/>
          <a:p>
            <a:pPr algn="ctr">
              <a:lnSpc>
                <a:spcPct val="92000"/>
              </a:lnSpc>
              <a:buNone/>
              <a:defRPr sz="4275" b="1" i="0">
                <a:solidFill>
                  <a:srgbClr val="6B1835"/>
                </a:solidFill>
                <a:latin typeface="Georgia"/>
                <a:ea typeface="Georgia"/>
                <a:cs typeface="Georgia"/>
              </a:defRPr>
            </a:pPr>
            <a:r>
              <a:rPr lang="en-US" sz="4275" b="1" i="0" dirty="0">
                <a:solidFill>
                  <a:srgbClr val="3F7FC8"/>
                </a:solidFill>
                <a:latin typeface="Georgia"/>
                <a:ea typeface="Georgia"/>
                <a:cs typeface="Georgia"/>
              </a:rPr>
              <a:t>Timely action protects</a:t>
            </a:r>
          </a:p>
          <a:p>
            <a:pPr algn="ctr">
              <a:lnSpc>
                <a:spcPct val="92000"/>
              </a:lnSpc>
              <a:buNone/>
              <a:defRPr sz="4275" b="1" i="0">
                <a:solidFill>
                  <a:srgbClr val="6B1835"/>
                </a:solidFill>
                <a:latin typeface="Georgia"/>
                <a:ea typeface="Georgia"/>
                <a:cs typeface="Georgia"/>
              </a:defRPr>
            </a:pPr>
            <a:r>
              <a:rPr lang="en-US" sz="4275" b="1" i="0" dirty="0">
                <a:solidFill>
                  <a:srgbClr val="3F7FC8"/>
                </a:solidFill>
                <a:latin typeface="Georgia"/>
                <a:ea typeface="Georgia"/>
                <a:cs typeface="Georgia"/>
              </a:rPr>
              <a:t>your parish, your </a:t>
            </a:r>
            <a:r>
              <a:rPr lang="en-US" sz="4275" b="1" dirty="0">
                <a:solidFill>
                  <a:srgbClr val="3F7FC8"/>
                </a:solidFill>
                <a:latin typeface="Georgia"/>
                <a:ea typeface="Georgia"/>
                <a:cs typeface="Georgia"/>
              </a:rPr>
              <a:t>operations</a:t>
            </a:r>
            <a:r>
              <a:rPr lang="en-US" sz="4275" b="1" i="0" dirty="0">
                <a:solidFill>
                  <a:srgbClr val="3F7FC8"/>
                </a:solidFill>
                <a:latin typeface="Georgia"/>
                <a:ea typeface="Georgia"/>
                <a:cs typeface="Georgia"/>
              </a:rPr>
              <a:t>,</a:t>
            </a:r>
          </a:p>
          <a:p>
            <a:pPr algn="ctr">
              <a:lnSpc>
                <a:spcPct val="92000"/>
              </a:lnSpc>
              <a:buNone/>
              <a:defRPr sz="4275" b="1" i="0">
                <a:solidFill>
                  <a:srgbClr val="6B1835"/>
                </a:solidFill>
                <a:latin typeface="Georgia"/>
                <a:ea typeface="Georgia"/>
                <a:cs typeface="Georgia"/>
              </a:defRPr>
            </a:pPr>
            <a:r>
              <a:rPr lang="en-US" sz="4275" b="1" i="0" dirty="0">
                <a:solidFill>
                  <a:srgbClr val="3F7FC8"/>
                </a:solidFill>
                <a:latin typeface="Georgia"/>
                <a:ea typeface="Georgia"/>
                <a:cs typeface="Georgia"/>
              </a:rPr>
              <a:t>and your financial recovery.</a:t>
            </a:r>
          </a:p>
        </p:txBody>
      </p:sp>
      <p:sp>
        <p:nvSpPr>
          <p:cNvPr id="5" name="Straight Connector 4">
            <a:extLst>
              <a:ext uri="{FF2B5EF4-FFF2-40B4-BE49-F238E27FC236}">
                <a16:creationId xmlns:a16="http://schemas.microsoft.com/office/drawing/2014/main" id="{4A19ED24-2C7E-4E0C-B58F-E4F98AC8B712}"/>
              </a:ext>
            </a:extLst>
          </p:cNvPr>
          <p:cNvSpPr>
            <a:spLocks noGrp="1"/>
          </p:cNvSpPr>
          <p:nvPr/>
        </p:nvSpPr>
        <p:spPr>
          <a:xfrm>
            <a:off x="4783982" y="4305300"/>
            <a:ext cx="2857500" cy="0"/>
          </a:xfrm>
          <a:prstGeom prst="line">
            <a:avLst/>
          </a:prstGeom>
          <a:noFill/>
          <a:ln w="47625">
            <a:solidFill>
              <a:srgbClr val="D87368"/>
            </a:solidFill>
            <a:prstDash val="solid"/>
          </a:ln>
        </p:spPr>
        <p:txBody>
          <a:bodyPr/>
          <a:lstStyle/>
          <a:p>
            <a:endParaRPr lang="en-US"/>
          </a:p>
        </p:txBody>
      </p:sp>
      <p:sp>
        <p:nvSpPr>
          <p:cNvPr id="6" name="Rectangle 5">
            <a:extLst>
              <a:ext uri="{FF2B5EF4-FFF2-40B4-BE49-F238E27FC236}">
                <a16:creationId xmlns:a16="http://schemas.microsoft.com/office/drawing/2014/main" id="{872FDC57-B282-4A7C-A43F-658AFC262A33}"/>
              </a:ext>
            </a:extLst>
          </p:cNvPr>
          <p:cNvSpPr>
            <a:spLocks noGrp="1"/>
          </p:cNvSpPr>
          <p:nvPr/>
        </p:nvSpPr>
        <p:spPr>
          <a:xfrm>
            <a:off x="802532" y="4686300"/>
            <a:ext cx="10820400" cy="323850"/>
          </a:xfrm>
          <a:prstGeom prst="rect">
            <a:avLst/>
          </a:prstGeom>
          <a:noFill/>
          <a:ln w="0">
            <a:noFill/>
            <a:prstDash val="solid"/>
          </a:ln>
        </p:spPr>
        <p:txBody>
          <a:bodyPr wrap="square" lIns="0" tIns="0" rIns="0" bIns="0" anchor="t">
            <a:noAutofit/>
          </a:bodyPr>
          <a:lstStyle/>
          <a:p>
            <a:pPr algn="ctr">
              <a:lnSpc>
                <a:spcPct val="105000"/>
              </a:lnSpc>
              <a:buNone/>
              <a:defRPr sz="1650" b="1" i="0">
                <a:solidFill>
                  <a:srgbClr val="25211F"/>
                </a:solidFill>
                <a:latin typeface="Aptos"/>
                <a:ea typeface="Aptos"/>
                <a:cs typeface="Aptos"/>
              </a:defRPr>
            </a:pPr>
            <a:r>
              <a:rPr lang="en-US" sz="2000" b="1" i="0" dirty="0">
                <a:solidFill>
                  <a:srgbClr val="203548"/>
                </a:solidFill>
                <a:latin typeface="Aptos"/>
                <a:ea typeface="Aptos"/>
                <a:cs typeface="Aptos"/>
              </a:rPr>
              <a:t>REPORT EARLY  •  DOCUMENT WELL  •  KEEP MOVING</a:t>
            </a:r>
          </a:p>
        </p:txBody>
      </p:sp>
      <p:sp>
        <p:nvSpPr>
          <p:cNvPr id="7" name="Rectangle 6">
            <a:extLst>
              <a:ext uri="{FF2B5EF4-FFF2-40B4-BE49-F238E27FC236}">
                <a16:creationId xmlns:a16="http://schemas.microsoft.com/office/drawing/2014/main" id="{FC6F6069-999F-41F4-853C-AA87DC6A6F7F}"/>
              </a:ext>
            </a:extLst>
          </p:cNvPr>
          <p:cNvSpPr>
            <a:spLocks noGrp="1"/>
          </p:cNvSpPr>
          <p:nvPr/>
        </p:nvSpPr>
        <p:spPr>
          <a:xfrm>
            <a:off x="11049000" y="6286500"/>
            <a:ext cx="457200" cy="209550"/>
          </a:xfrm>
          <a:prstGeom prst="rect">
            <a:avLst/>
          </a:prstGeom>
          <a:noFill/>
          <a:ln w="0">
            <a:noFill/>
            <a:prstDash val="solid"/>
          </a:ln>
        </p:spPr>
        <p:txBody>
          <a:bodyPr wrap="square" lIns="0" tIns="0" rIns="0" bIns="0" anchor="t">
            <a:noAutofit/>
          </a:bodyPr>
          <a:lstStyle/>
          <a:p>
            <a:pPr algn="r">
              <a:lnSpc>
                <a:spcPct val="105000"/>
              </a:lnSpc>
              <a:buNone/>
              <a:defRPr sz="1200" b="1" i="0">
                <a:solidFill>
                  <a:srgbClr val="8B7D72"/>
                </a:solidFill>
                <a:latin typeface="Aptos"/>
                <a:ea typeface="Aptos"/>
                <a:cs typeface="Aptos"/>
              </a:defRPr>
            </a:pPr>
            <a:r>
              <a:rPr lang="en-US" sz="1200" b="1" i="0">
                <a:solidFill>
                  <a:srgbClr val="66788A"/>
                </a:solidFill>
                <a:latin typeface="Aptos"/>
                <a:ea typeface="Aptos"/>
                <a:cs typeface="Aptos"/>
              </a:rPr>
              <a:t>19</a:t>
            </a:r>
          </a:p>
        </p:txBody>
      </p:sp>
      <p:sp>
        <p:nvSpPr>
          <p:cNvPr id="11" name="TextBox 10">
            <a:extLst>
              <a:ext uri="{FF2B5EF4-FFF2-40B4-BE49-F238E27FC236}">
                <a16:creationId xmlns:a16="http://schemas.microsoft.com/office/drawing/2014/main" id="{828F3ABC-5180-BF6D-C70D-60FB9576108E}"/>
              </a:ext>
            </a:extLst>
          </p:cNvPr>
          <p:cNvSpPr txBox="1"/>
          <p:nvPr/>
        </p:nvSpPr>
        <p:spPr>
          <a:xfrm>
            <a:off x="6340205" y="5278999"/>
            <a:ext cx="4175030" cy="1169551"/>
          </a:xfrm>
          <a:prstGeom prst="rect">
            <a:avLst/>
          </a:prstGeom>
          <a:noFill/>
        </p:spPr>
        <p:txBody>
          <a:bodyPr wrap="square" rtlCol="0">
            <a:spAutoFit/>
          </a:bodyPr>
          <a:lstStyle/>
          <a:p>
            <a:r>
              <a:rPr lang="en-US" sz="1400" b="1" dirty="0">
                <a:solidFill>
                  <a:srgbClr val="0070C0"/>
                </a:solidFill>
                <a:latin typeface="Georgia" panose="02040502050405020303" pitchFamily="18" charset="0"/>
              </a:rPr>
              <a:t>Andrea Penka |</a:t>
            </a:r>
            <a:r>
              <a:rPr lang="en-US" sz="1400" dirty="0">
                <a:solidFill>
                  <a:srgbClr val="0070C0"/>
                </a:solidFill>
                <a:latin typeface="Georgia" panose="02040502050405020303" pitchFamily="18" charset="0"/>
              </a:rPr>
              <a:t> Property Claim Manager</a:t>
            </a:r>
            <a:br>
              <a:rPr lang="en-US" sz="1400" dirty="0">
                <a:solidFill>
                  <a:srgbClr val="0070C0"/>
                </a:solidFill>
                <a:latin typeface="Georgia" panose="02040502050405020303" pitchFamily="18" charset="0"/>
              </a:rPr>
            </a:br>
            <a:r>
              <a:rPr lang="en-US" sz="1400" b="1" dirty="0">
                <a:solidFill>
                  <a:srgbClr val="0070C0"/>
                </a:solidFill>
                <a:latin typeface="Georgia" panose="02040502050405020303" pitchFamily="18" charset="0"/>
              </a:rPr>
              <a:t>Catholic Mutual Group </a:t>
            </a:r>
            <a:br>
              <a:rPr lang="en-US" sz="1400" dirty="0">
                <a:solidFill>
                  <a:srgbClr val="0070C0"/>
                </a:solidFill>
                <a:latin typeface="Georgia" panose="02040502050405020303" pitchFamily="18" charset="0"/>
              </a:rPr>
            </a:br>
            <a:r>
              <a:rPr lang="en-US" sz="1400" b="1" dirty="0">
                <a:solidFill>
                  <a:srgbClr val="0070C0"/>
                </a:solidFill>
                <a:latin typeface="Georgia" panose="02040502050405020303" pitchFamily="18" charset="0"/>
              </a:rPr>
              <a:t>W |</a:t>
            </a:r>
            <a:r>
              <a:rPr lang="en-US" sz="1400" dirty="0">
                <a:solidFill>
                  <a:srgbClr val="0070C0"/>
                </a:solidFill>
                <a:latin typeface="Georgia" panose="02040502050405020303" pitchFamily="18" charset="0"/>
              </a:rPr>
              <a:t> (402)514-2442</a:t>
            </a:r>
          </a:p>
          <a:p>
            <a:r>
              <a:rPr lang="en-US" sz="1400" b="1" dirty="0">
                <a:solidFill>
                  <a:srgbClr val="0070C0"/>
                </a:solidFill>
                <a:latin typeface="Georgia" panose="02040502050405020303" pitchFamily="18" charset="0"/>
              </a:rPr>
              <a:t>C |</a:t>
            </a:r>
            <a:r>
              <a:rPr lang="en-US" sz="1400" dirty="0">
                <a:solidFill>
                  <a:srgbClr val="0070C0"/>
                </a:solidFill>
                <a:latin typeface="Georgia" panose="02040502050405020303" pitchFamily="18" charset="0"/>
              </a:rPr>
              <a:t> (402)618-8032</a:t>
            </a:r>
            <a:br>
              <a:rPr lang="en-US" sz="1400" dirty="0">
                <a:solidFill>
                  <a:srgbClr val="0070C0"/>
                </a:solidFill>
                <a:latin typeface="Georgia" panose="02040502050405020303" pitchFamily="18" charset="0"/>
              </a:rPr>
            </a:br>
            <a:r>
              <a:rPr lang="en-US" sz="1400" b="1" u="sng" dirty="0">
                <a:solidFill>
                  <a:srgbClr val="0070C0"/>
                </a:solidFill>
                <a:latin typeface="Georgia" panose="02040502050405020303" pitchFamily="18" charset="0"/>
                <a:hlinkClick r:id="rId3" tooltip="mailto:apenka@catholicmutual.org">
                  <a:extLst>
                    <a:ext uri="{A12FA001-AC4F-418D-AE19-62706E023703}">
                      <ahyp:hlinkClr xmlns:ahyp="http://schemas.microsoft.com/office/drawing/2018/hyperlinkcolor" val="tx"/>
                    </a:ext>
                  </a:extLst>
                </a:hlinkClick>
              </a:rPr>
              <a:t>apenka@catholicmutual.org</a:t>
            </a:r>
            <a:endParaRPr lang="en-US" sz="1400" dirty="0">
              <a:solidFill>
                <a:srgbClr val="0070C0"/>
              </a:solidFill>
              <a:latin typeface="Georgia" panose="02040502050405020303" pitchFamily="18" charset="0"/>
            </a:endParaRPr>
          </a:p>
        </p:txBody>
      </p:sp>
      <p:pic>
        <p:nvPicPr>
          <p:cNvPr id="13" name="Picture 12">
            <a:extLst>
              <a:ext uri="{FF2B5EF4-FFF2-40B4-BE49-F238E27FC236}">
                <a16:creationId xmlns:a16="http://schemas.microsoft.com/office/drawing/2014/main" id="{6ECAD80D-D710-CBCC-EBA2-E30669656E0B}"/>
              </a:ext>
            </a:extLst>
          </p:cNvPr>
          <p:cNvPicPr>
            <a:picLocks noChangeAspect="1"/>
          </p:cNvPicPr>
          <p:nvPr/>
        </p:nvPicPr>
        <p:blipFill>
          <a:blip r:embed="rId4"/>
          <a:stretch>
            <a:fillRect/>
          </a:stretch>
        </p:blipFill>
        <p:spPr>
          <a:xfrm>
            <a:off x="2902160" y="5391149"/>
            <a:ext cx="2133898" cy="647790"/>
          </a:xfrm>
          <a:prstGeom prst="rect">
            <a:avLst/>
          </a:prstGeom>
        </p:spPr>
      </p:pic>
    </p:spTree>
    <p:extLst>
      <p:ext uri="{BB962C8B-B14F-4D97-AF65-F5344CB8AC3E}">
        <p14:creationId xmlns:p14="http://schemas.microsoft.com/office/powerpoint/2010/main" val="14318683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1DFAB7-9F5A-4F06-A80E-39E2E56EAE4D}"/>
              </a:ext>
            </a:extLst>
          </p:cNvPr>
          <p:cNvSpPr>
            <a:spLocks noGrp="1"/>
          </p:cNvSpPr>
          <p:nvPr>
            <p:ph type="ctrTitle"/>
          </p:nvPr>
        </p:nvSpPr>
        <p:spPr>
          <a:xfrm>
            <a:off x="2239516" y="1457690"/>
            <a:ext cx="7599428" cy="4010421"/>
          </a:xfrm>
        </p:spPr>
        <p:txBody>
          <a:bodyPr>
            <a:normAutofit/>
          </a:bodyPr>
          <a:lstStyle/>
          <a:p>
            <a:r>
              <a:rPr lang="en-US" sz="6000" b="1" dirty="0">
                <a:solidFill>
                  <a:schemeClr val="accent2"/>
                </a:solidFill>
                <a:latin typeface="AvenirNext LT Pro Medium"/>
              </a:rPr>
              <a:t>Diocese of Des Moines</a:t>
            </a:r>
            <a:br>
              <a:rPr lang="en-US" sz="6000" b="1" dirty="0"/>
            </a:br>
            <a:br>
              <a:rPr lang="en-US" sz="6000" b="1" dirty="0"/>
            </a:br>
            <a:r>
              <a:rPr lang="en-US" sz="3200" b="1" dirty="0">
                <a:latin typeface="Borgia Pro" panose="02020605060306020A03" pitchFamily="18" charset="0"/>
              </a:rPr>
              <a:t>Business Managers Meeting</a:t>
            </a:r>
            <a:br>
              <a:rPr lang="en-US" sz="3200" b="1" dirty="0">
                <a:latin typeface="Borgia Pro" panose="02020605060306020A03" pitchFamily="18" charset="0"/>
              </a:rPr>
            </a:br>
            <a:r>
              <a:rPr lang="en-US" sz="3200" b="1" dirty="0">
                <a:latin typeface="Borgia Pro" panose="02020605060306020A03" pitchFamily="18" charset="0"/>
              </a:rPr>
              <a:t>Risk Management</a:t>
            </a:r>
            <a:endParaRPr lang="en-US" sz="3200" dirty="0">
              <a:latin typeface="Borgia Pro" panose="02020605060306020A03" pitchFamily="18" charset="0"/>
              <a:ea typeface="Open Sans" panose="020B0606030504020204" pitchFamily="34" charset="0"/>
              <a:cs typeface="Open Sans" panose="020B0606030504020204" pitchFamily="34" charset="0"/>
            </a:endParaRPr>
          </a:p>
        </p:txBody>
      </p:sp>
      <p:pic>
        <p:nvPicPr>
          <p:cNvPr id="5" name="Picture 4">
            <a:extLst>
              <a:ext uri="{FF2B5EF4-FFF2-40B4-BE49-F238E27FC236}">
                <a16:creationId xmlns:a16="http://schemas.microsoft.com/office/drawing/2014/main" id="{AE1D0367-EBF0-4F1A-ADFB-A4184298F6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11981" y="619299"/>
            <a:ext cx="3609631" cy="640080"/>
          </a:xfrm>
          <a:prstGeom prst="rect">
            <a:avLst/>
          </a:prstGeom>
        </p:spPr>
      </p:pic>
    </p:spTree>
    <p:extLst>
      <p:ext uri="{BB962C8B-B14F-4D97-AF65-F5344CB8AC3E}">
        <p14:creationId xmlns:p14="http://schemas.microsoft.com/office/powerpoint/2010/main" val="39612798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2A04718-631B-4A7E-B132-96FE67EB5A3C}"/>
              </a:ext>
            </a:extLst>
          </p:cNvPr>
          <p:cNvSpPr txBox="1"/>
          <p:nvPr/>
        </p:nvSpPr>
        <p:spPr>
          <a:xfrm>
            <a:off x="1381126" y="2105026"/>
            <a:ext cx="8943975" cy="923330"/>
          </a:xfrm>
          <a:prstGeom prst="rect">
            <a:avLst/>
          </a:prstGeom>
          <a:noFill/>
        </p:spPr>
        <p:txBody>
          <a:bodyPr wrap="square">
            <a:spAutoFit/>
          </a:bodyPr>
          <a:lstStyle/>
          <a:p>
            <a:pPr algn="ctr" defTabSz="457200" rtl="0"/>
            <a:endParaRPr lang="en-US" dirty="0">
              <a:solidFill>
                <a:srgbClr val="000000"/>
              </a:solidFill>
              <a:latin typeface="Calibri" panose="020F0502020204030204" pitchFamily="34" charset="0"/>
              <a:ea typeface="Calibri" panose="020F0502020204030204" pitchFamily="34" charset="0"/>
            </a:endParaRPr>
          </a:p>
          <a:p>
            <a:pPr algn="ctr" defTabSz="457200" rtl="0"/>
            <a:r>
              <a:rPr lang="en-US" dirty="0">
                <a:solidFill>
                  <a:srgbClr val="000000"/>
                </a:solidFill>
                <a:latin typeface="Calibri" panose="020F0502020204030204" pitchFamily="34" charset="0"/>
                <a:ea typeface="Calibri" panose="020F0502020204030204" pitchFamily="34" charset="0"/>
              </a:rPr>
              <a:t> </a:t>
            </a:r>
          </a:p>
          <a:p>
            <a:pPr defTabSz="457200" rtl="0"/>
            <a:endParaRPr lang="en-US" dirty="0">
              <a:solidFill>
                <a:srgbClr val="000000"/>
              </a:solidFill>
              <a:latin typeface="Calibri" panose="020F0502020204030204"/>
            </a:endParaRPr>
          </a:p>
        </p:txBody>
      </p:sp>
      <p:sp>
        <p:nvSpPr>
          <p:cNvPr id="4" name="TextBox 3">
            <a:extLst>
              <a:ext uri="{FF2B5EF4-FFF2-40B4-BE49-F238E27FC236}">
                <a16:creationId xmlns:a16="http://schemas.microsoft.com/office/drawing/2014/main" id="{5E737A18-236F-4F18-826F-7D36C5F0294B}"/>
              </a:ext>
            </a:extLst>
          </p:cNvPr>
          <p:cNvSpPr txBox="1"/>
          <p:nvPr/>
        </p:nvSpPr>
        <p:spPr>
          <a:xfrm>
            <a:off x="3114675" y="861840"/>
            <a:ext cx="5791200" cy="461665"/>
          </a:xfrm>
          <a:prstGeom prst="rect">
            <a:avLst/>
          </a:prstGeom>
          <a:noFill/>
        </p:spPr>
        <p:txBody>
          <a:bodyPr wrap="square" rtlCol="0">
            <a:spAutoFit/>
          </a:bodyPr>
          <a:lstStyle/>
          <a:p>
            <a:pPr algn="ctr" defTabSz="457200" rtl="0"/>
            <a:r>
              <a:rPr lang="en-US" sz="2400" dirty="0">
                <a:solidFill>
                  <a:srgbClr val="307FE2"/>
                </a:solidFill>
                <a:latin typeface="AvenirNext LT Pro Medium"/>
                <a:ea typeface="Open Sans" panose="020B0606030504020204" pitchFamily="34" charset="0"/>
                <a:cs typeface="Open Sans" panose="020B0606030504020204" pitchFamily="34" charset="0"/>
              </a:rPr>
              <a:t>Your CMG Risk Management Contact</a:t>
            </a:r>
          </a:p>
        </p:txBody>
      </p:sp>
      <p:sp>
        <p:nvSpPr>
          <p:cNvPr id="2" name="TextBox 1">
            <a:extLst>
              <a:ext uri="{FF2B5EF4-FFF2-40B4-BE49-F238E27FC236}">
                <a16:creationId xmlns:a16="http://schemas.microsoft.com/office/drawing/2014/main" id="{7B2C9F37-F23D-A2A7-C35F-19AB62FCEED2}"/>
              </a:ext>
            </a:extLst>
          </p:cNvPr>
          <p:cNvSpPr txBox="1"/>
          <p:nvPr/>
        </p:nvSpPr>
        <p:spPr>
          <a:xfrm>
            <a:off x="1944537" y="1748845"/>
            <a:ext cx="8458200" cy="4247317"/>
          </a:xfrm>
          <a:prstGeom prst="rect">
            <a:avLst/>
          </a:prstGeom>
          <a:noFill/>
        </p:spPr>
        <p:txBody>
          <a:bodyPr wrap="square">
            <a:spAutoFit/>
          </a:bodyPr>
          <a:lstStyle/>
          <a:p>
            <a:pPr defTabSz="457200" rtl="0"/>
            <a:r>
              <a:rPr lang="en-US" b="1" dirty="0">
                <a:solidFill>
                  <a:srgbClr val="000000"/>
                </a:solidFill>
                <a:latin typeface="Open Sans" panose="020B0606030504020204" pitchFamily="34" charset="0"/>
                <a:ea typeface="Open Sans" panose="020B0606030504020204" pitchFamily="34" charset="0"/>
                <a:cs typeface="Open Sans" panose="020B0606030504020204" pitchFamily="34" charset="0"/>
              </a:rPr>
              <a:t>Dustin Heino|</a:t>
            </a:r>
            <a:r>
              <a:rPr lang="en-US" dirty="0">
                <a:solidFill>
                  <a:srgbClr val="000000"/>
                </a:solidFill>
                <a:latin typeface="Open Sans" panose="020B0606030504020204" pitchFamily="34" charset="0"/>
                <a:ea typeface="Open Sans" panose="020B0606030504020204" pitchFamily="34" charset="0"/>
                <a:cs typeface="Open Sans" panose="020B0606030504020204" pitchFamily="34" charset="0"/>
              </a:rPr>
              <a:t> Claims Risk Manager</a:t>
            </a:r>
            <a:br>
              <a:rPr lang="en-US" dirty="0">
                <a:solidFill>
                  <a:srgbClr val="000000"/>
                </a:solidFill>
                <a:latin typeface="Open Sans" panose="020B0606030504020204" pitchFamily="34" charset="0"/>
                <a:ea typeface="Open Sans" panose="020B0606030504020204" pitchFamily="34" charset="0"/>
                <a:cs typeface="Open Sans" panose="020B0606030504020204" pitchFamily="34" charset="0"/>
              </a:rPr>
            </a:br>
            <a:r>
              <a:rPr lang="en-US" b="1" dirty="0">
                <a:solidFill>
                  <a:srgbClr val="000000"/>
                </a:solidFill>
                <a:latin typeface="Open Sans" panose="020B0606030504020204" pitchFamily="34" charset="0"/>
                <a:ea typeface="Open Sans" panose="020B0606030504020204" pitchFamily="34" charset="0"/>
                <a:cs typeface="Open Sans" panose="020B0606030504020204" pitchFamily="34" charset="0"/>
              </a:rPr>
              <a:t>Catholic Mutual Group |</a:t>
            </a:r>
            <a:r>
              <a:rPr lang="en-US" dirty="0">
                <a:solidFill>
                  <a:srgbClr val="000000"/>
                </a:solidFill>
                <a:latin typeface="Open Sans" panose="020B0606030504020204" pitchFamily="34" charset="0"/>
                <a:ea typeface="Open Sans" panose="020B0606030504020204" pitchFamily="34" charset="0"/>
                <a:cs typeface="Open Sans" panose="020B0606030504020204" pitchFamily="34" charset="0"/>
              </a:rPr>
              <a:t> 10843 Old Mill Road Omaha, NE 68154</a:t>
            </a:r>
            <a:br>
              <a:rPr lang="en-US" dirty="0">
                <a:solidFill>
                  <a:srgbClr val="000000"/>
                </a:solidFill>
                <a:latin typeface="Open Sans" panose="020B0606030504020204" pitchFamily="34" charset="0"/>
                <a:ea typeface="Open Sans" panose="020B0606030504020204" pitchFamily="34" charset="0"/>
                <a:cs typeface="Open Sans" panose="020B0606030504020204" pitchFamily="34" charset="0"/>
              </a:rPr>
            </a:br>
            <a:r>
              <a:rPr lang="en-US" b="1" dirty="0">
                <a:solidFill>
                  <a:srgbClr val="000000"/>
                </a:solidFill>
                <a:latin typeface="Open Sans" panose="020B0606030504020204" pitchFamily="34" charset="0"/>
                <a:ea typeface="Open Sans" panose="020B0606030504020204" pitchFamily="34" charset="0"/>
                <a:cs typeface="Open Sans" panose="020B0606030504020204" pitchFamily="34" charset="0"/>
              </a:rPr>
              <a:t>W |</a:t>
            </a:r>
            <a:r>
              <a:rPr lang="en-US" dirty="0">
                <a:solidFill>
                  <a:srgbClr val="000000"/>
                </a:solidFill>
                <a:latin typeface="Open Sans" panose="020B0606030504020204" pitchFamily="34" charset="0"/>
                <a:ea typeface="Open Sans" panose="020B0606030504020204" pitchFamily="34" charset="0"/>
                <a:cs typeface="Open Sans" panose="020B0606030504020204" pitchFamily="34" charset="0"/>
              </a:rPr>
              <a:t> (402) 514-2481</a:t>
            </a:r>
          </a:p>
          <a:p>
            <a:pPr defTabSz="457200" rtl="0"/>
            <a:r>
              <a:rPr lang="en-US" b="1" dirty="0">
                <a:solidFill>
                  <a:srgbClr val="000000"/>
                </a:solidFill>
                <a:latin typeface="Open Sans" panose="020B0606030504020204" pitchFamily="34" charset="0"/>
                <a:ea typeface="Open Sans" panose="020B0606030504020204" pitchFamily="34" charset="0"/>
                <a:cs typeface="Open Sans" panose="020B0606030504020204" pitchFamily="34" charset="0"/>
              </a:rPr>
              <a:t>C |</a:t>
            </a:r>
            <a:r>
              <a:rPr lang="en-US" dirty="0">
                <a:solidFill>
                  <a:srgbClr val="000000"/>
                </a:solidFill>
                <a:latin typeface="Open Sans" panose="020B0606030504020204" pitchFamily="34" charset="0"/>
                <a:ea typeface="Open Sans" panose="020B0606030504020204" pitchFamily="34" charset="0"/>
                <a:cs typeface="Open Sans" panose="020B0606030504020204" pitchFamily="34" charset="0"/>
              </a:rPr>
              <a:t> (712) 790-2872</a:t>
            </a:r>
            <a:br>
              <a:rPr lang="en-US" dirty="0">
                <a:solidFill>
                  <a:srgbClr val="000000"/>
                </a:solidFill>
                <a:latin typeface="Open Sans" panose="020B0606030504020204" pitchFamily="34" charset="0"/>
                <a:ea typeface="Open Sans" panose="020B0606030504020204" pitchFamily="34" charset="0"/>
                <a:cs typeface="Open Sans" panose="020B0606030504020204" pitchFamily="34" charset="0"/>
              </a:rPr>
            </a:br>
            <a:r>
              <a:rPr lang="en-US" b="1" dirty="0">
                <a:solidFill>
                  <a:srgbClr val="000000"/>
                </a:solidFill>
                <a:latin typeface="Open Sans" panose="020B0606030504020204" pitchFamily="34" charset="0"/>
                <a:ea typeface="Open Sans" panose="020B0606030504020204" pitchFamily="34" charset="0"/>
                <a:cs typeface="Open Sans" panose="020B0606030504020204" pitchFamily="34" charset="0"/>
              </a:rPr>
              <a:t>F |</a:t>
            </a:r>
            <a:r>
              <a:rPr lang="en-US" dirty="0">
                <a:solidFill>
                  <a:srgbClr val="000000"/>
                </a:solidFill>
                <a:latin typeface="Open Sans" panose="020B0606030504020204" pitchFamily="34" charset="0"/>
                <a:ea typeface="Open Sans" panose="020B0606030504020204" pitchFamily="34" charset="0"/>
                <a:cs typeface="Open Sans" panose="020B0606030504020204" pitchFamily="34" charset="0"/>
              </a:rPr>
              <a:t> (402) 551-2943</a:t>
            </a:r>
            <a:br>
              <a:rPr lang="en-US" dirty="0">
                <a:solidFill>
                  <a:srgbClr val="000000"/>
                </a:solidFill>
                <a:latin typeface="Open Sans" panose="020B0606030504020204" pitchFamily="34" charset="0"/>
                <a:ea typeface="Open Sans" panose="020B0606030504020204" pitchFamily="34" charset="0"/>
                <a:cs typeface="Open Sans" panose="020B0606030504020204" pitchFamily="34" charset="0"/>
              </a:rPr>
            </a:br>
            <a:r>
              <a:rPr lang="en-US" b="1" u="sng" dirty="0">
                <a:solidFill>
                  <a:srgbClr val="000000"/>
                </a:solidFill>
                <a:latin typeface="Open Sans" panose="020B0606030504020204" pitchFamily="34" charset="0"/>
                <a:ea typeface="Open Sans" panose="020B0606030504020204" pitchFamily="34" charset="0"/>
                <a:cs typeface="Open Sans" panose="020B0606030504020204" pitchFamily="34" charset="0"/>
                <a:hlinkClick r:id="rId2"/>
              </a:rPr>
              <a:t>dheino@catholicmutual.org</a:t>
            </a:r>
            <a:r>
              <a:rPr lang="en-US" b="1" u="sng" dirty="0">
                <a:solidFill>
                  <a:srgbClr val="000000"/>
                </a:solidFill>
                <a:latin typeface="Open Sans" panose="020B0606030504020204" pitchFamily="34" charset="0"/>
                <a:ea typeface="Open Sans" panose="020B0606030504020204" pitchFamily="34" charset="0"/>
                <a:cs typeface="Open Sans" panose="020B0606030504020204" pitchFamily="34" charset="0"/>
              </a:rPr>
              <a:t> </a:t>
            </a:r>
          </a:p>
          <a:p>
            <a:pPr defTabSz="457200" rtl="0"/>
            <a:endParaRPr lang="en-US" b="1" u="sng"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pPr defTabSz="457200" rtl="0"/>
            <a:r>
              <a:rPr lang="en-US" b="1" dirty="0" err="1">
                <a:solidFill>
                  <a:srgbClr val="000000"/>
                </a:solidFill>
                <a:latin typeface="Open Sans" panose="020B0606030504020204" pitchFamily="34" charset="0"/>
                <a:ea typeface="Open Sans" panose="020B0606030504020204" pitchFamily="34" charset="0"/>
                <a:cs typeface="Open Sans" panose="020B0606030504020204" pitchFamily="34" charset="0"/>
              </a:rPr>
              <a:t>DeAnn</a:t>
            </a:r>
            <a:r>
              <a:rPr lang="en-US" b="1" dirty="0">
                <a:solidFill>
                  <a:srgbClr val="000000"/>
                </a:solidFill>
                <a:latin typeface="Open Sans" panose="020B0606030504020204" pitchFamily="34" charset="0"/>
                <a:ea typeface="Open Sans" panose="020B0606030504020204" pitchFamily="34" charset="0"/>
                <a:cs typeface="Open Sans" panose="020B0606030504020204" pitchFamily="34" charset="0"/>
              </a:rPr>
              <a:t> </a:t>
            </a:r>
            <a:r>
              <a:rPr lang="en-US" b="1" dirty="0" err="1">
                <a:solidFill>
                  <a:srgbClr val="000000"/>
                </a:solidFill>
                <a:latin typeface="Open Sans" panose="020B0606030504020204" pitchFamily="34" charset="0"/>
                <a:ea typeface="Open Sans" panose="020B0606030504020204" pitchFamily="34" charset="0"/>
                <a:cs typeface="Open Sans" panose="020B0606030504020204" pitchFamily="34" charset="0"/>
              </a:rPr>
              <a:t>Bianchette</a:t>
            </a:r>
            <a:r>
              <a:rPr lang="en-US" b="1" dirty="0">
                <a:solidFill>
                  <a:srgbClr val="000000"/>
                </a:solidFill>
                <a:latin typeface="Open Sans" panose="020B0606030504020204" pitchFamily="34" charset="0"/>
                <a:ea typeface="Open Sans" panose="020B0606030504020204" pitchFamily="34" charset="0"/>
                <a:cs typeface="Open Sans" panose="020B0606030504020204" pitchFamily="34" charset="0"/>
              </a:rPr>
              <a:t>|</a:t>
            </a:r>
            <a:r>
              <a:rPr lang="en-US" dirty="0">
                <a:solidFill>
                  <a:srgbClr val="000000"/>
                </a:solidFill>
                <a:latin typeface="Open Sans" panose="020B0606030504020204" pitchFamily="34" charset="0"/>
                <a:ea typeface="Open Sans" panose="020B0606030504020204" pitchFamily="34" charset="0"/>
                <a:cs typeface="Open Sans" panose="020B0606030504020204" pitchFamily="34" charset="0"/>
              </a:rPr>
              <a:t> Risk Control Manager</a:t>
            </a:r>
            <a:br>
              <a:rPr lang="en-US" dirty="0">
                <a:solidFill>
                  <a:srgbClr val="000000"/>
                </a:solidFill>
                <a:latin typeface="Open Sans" panose="020B0606030504020204" pitchFamily="34" charset="0"/>
                <a:ea typeface="Open Sans" panose="020B0606030504020204" pitchFamily="34" charset="0"/>
                <a:cs typeface="Open Sans" panose="020B0606030504020204" pitchFamily="34" charset="0"/>
              </a:rPr>
            </a:br>
            <a:r>
              <a:rPr lang="en-US" b="1" dirty="0">
                <a:solidFill>
                  <a:srgbClr val="000000"/>
                </a:solidFill>
                <a:latin typeface="Open Sans" panose="020B0606030504020204" pitchFamily="34" charset="0"/>
                <a:ea typeface="Open Sans" panose="020B0606030504020204" pitchFamily="34" charset="0"/>
                <a:cs typeface="Open Sans" panose="020B0606030504020204" pitchFamily="34" charset="0"/>
              </a:rPr>
              <a:t>Catholic Mutual Group |</a:t>
            </a:r>
            <a:r>
              <a:rPr lang="en-US" dirty="0">
                <a:solidFill>
                  <a:srgbClr val="000000"/>
                </a:solidFill>
                <a:latin typeface="Open Sans" panose="020B0606030504020204" pitchFamily="34" charset="0"/>
                <a:ea typeface="Open Sans" panose="020B0606030504020204" pitchFamily="34" charset="0"/>
                <a:cs typeface="Open Sans" panose="020B0606030504020204" pitchFamily="34" charset="0"/>
              </a:rPr>
              <a:t> 10843 Old Mill Road Omaha, NE 68154-2600</a:t>
            </a:r>
          </a:p>
          <a:p>
            <a:pPr defTabSz="457200" rtl="0"/>
            <a:r>
              <a:rPr lang="en-US" b="1" dirty="0">
                <a:solidFill>
                  <a:srgbClr val="000000"/>
                </a:solidFill>
                <a:latin typeface="Open Sans" panose="020B0606030504020204" pitchFamily="34" charset="0"/>
                <a:ea typeface="Open Sans" panose="020B0606030504020204" pitchFamily="34" charset="0"/>
                <a:cs typeface="Open Sans" panose="020B0606030504020204" pitchFamily="34" charset="0"/>
              </a:rPr>
              <a:t>W | </a:t>
            </a:r>
            <a:r>
              <a:rPr lang="en-US" dirty="0">
                <a:solidFill>
                  <a:srgbClr val="000000"/>
                </a:solidFill>
                <a:latin typeface="Open Sans" panose="020B0606030504020204" pitchFamily="34" charset="0"/>
                <a:ea typeface="Open Sans" panose="020B0606030504020204" pitchFamily="34" charset="0"/>
                <a:cs typeface="Open Sans" panose="020B0606030504020204" pitchFamily="34" charset="0"/>
              </a:rPr>
              <a:t>(402) 514-2317</a:t>
            </a:r>
          </a:p>
          <a:p>
            <a:pPr defTabSz="457200" rtl="0"/>
            <a:r>
              <a:rPr lang="en-US" b="1" dirty="0">
                <a:solidFill>
                  <a:srgbClr val="000000"/>
                </a:solidFill>
                <a:latin typeface="Open Sans" panose="020B0606030504020204" pitchFamily="34" charset="0"/>
                <a:ea typeface="Open Sans" panose="020B0606030504020204" pitchFamily="34" charset="0"/>
                <a:cs typeface="Open Sans" panose="020B0606030504020204" pitchFamily="34" charset="0"/>
              </a:rPr>
              <a:t>C |</a:t>
            </a:r>
            <a:r>
              <a:rPr lang="en-US" dirty="0">
                <a:solidFill>
                  <a:srgbClr val="000000"/>
                </a:solidFill>
                <a:latin typeface="Open Sans" panose="020B0606030504020204" pitchFamily="34" charset="0"/>
                <a:ea typeface="Open Sans" panose="020B0606030504020204" pitchFamily="34" charset="0"/>
                <a:cs typeface="Open Sans" panose="020B0606030504020204" pitchFamily="34" charset="0"/>
              </a:rPr>
              <a:t> (402) 850-1163</a:t>
            </a:r>
          </a:p>
          <a:p>
            <a:pPr defTabSz="457200" rtl="0"/>
            <a:r>
              <a:rPr lang="en-US" b="1" dirty="0">
                <a:solidFill>
                  <a:srgbClr val="000000"/>
                </a:solidFill>
                <a:latin typeface="Open Sans" panose="020B0606030504020204" pitchFamily="34" charset="0"/>
                <a:ea typeface="Open Sans" panose="020B0606030504020204" pitchFamily="34" charset="0"/>
                <a:cs typeface="Open Sans" panose="020B0606030504020204" pitchFamily="34" charset="0"/>
              </a:rPr>
              <a:t>F |</a:t>
            </a:r>
            <a:r>
              <a:rPr lang="en-US" dirty="0">
                <a:solidFill>
                  <a:srgbClr val="000000"/>
                </a:solidFill>
                <a:latin typeface="Open Sans" panose="020B0606030504020204" pitchFamily="34" charset="0"/>
                <a:ea typeface="Open Sans" panose="020B0606030504020204" pitchFamily="34" charset="0"/>
                <a:cs typeface="Open Sans" panose="020B0606030504020204" pitchFamily="34" charset="0"/>
              </a:rPr>
              <a:t> (402) 551-2943</a:t>
            </a:r>
            <a:br>
              <a:rPr lang="en-US" dirty="0">
                <a:solidFill>
                  <a:srgbClr val="000000"/>
                </a:solidFill>
                <a:latin typeface="Open Sans" panose="020B0606030504020204" pitchFamily="34" charset="0"/>
                <a:ea typeface="Open Sans" panose="020B0606030504020204" pitchFamily="34" charset="0"/>
                <a:cs typeface="Open Sans" panose="020B0606030504020204" pitchFamily="34" charset="0"/>
              </a:rPr>
            </a:br>
            <a:r>
              <a:rPr lang="en-US" b="1" u="sng" dirty="0">
                <a:solidFill>
                  <a:srgbClr val="000000"/>
                </a:solidFill>
                <a:latin typeface="Open Sans" panose="020B0606030504020204" pitchFamily="34" charset="0"/>
                <a:ea typeface="Open Sans" panose="020B0606030504020204" pitchFamily="34" charset="0"/>
                <a:cs typeface="Open Sans" panose="020B0606030504020204" pitchFamily="34" charset="0"/>
                <a:hlinkClick r:id="rId3"/>
              </a:rPr>
              <a:t>dbianchette@catholicmutual.org</a:t>
            </a:r>
            <a:endParaRPr lang="en-US"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pPr defTabSz="457200" rtl="0"/>
            <a:r>
              <a:rPr lang="en-US" dirty="0">
                <a:solidFill>
                  <a:srgbClr val="000000"/>
                </a:solidFill>
                <a:latin typeface="Calibri" panose="020F0502020204030204" pitchFamily="34" charset="0"/>
                <a:ea typeface="Calibri" panose="020F0502020204030204" pitchFamily="34" charset="0"/>
              </a:rPr>
              <a:t> </a:t>
            </a:r>
          </a:p>
          <a:p>
            <a:pPr defTabSz="457200" rtl="0"/>
            <a:endParaRPr lang="en-US" dirty="0">
              <a:solidFill>
                <a:srgbClr val="000000"/>
              </a:solidFill>
              <a:latin typeface="Calibri" panose="020F0502020204030204"/>
            </a:endParaRPr>
          </a:p>
        </p:txBody>
      </p:sp>
    </p:spTree>
    <p:extLst>
      <p:ext uri="{BB962C8B-B14F-4D97-AF65-F5344CB8AC3E}">
        <p14:creationId xmlns:p14="http://schemas.microsoft.com/office/powerpoint/2010/main" val="35660058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1497DE5-0939-4D1D-9350-0C5E1B209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0"/>
            <a:ext cx="9144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rtl="0"/>
            <a:endParaRPr lang="en-US">
              <a:solidFill>
                <a:srgbClr val="FFFFFF"/>
              </a:solidFill>
              <a:latin typeface="Calibri" panose="020F0502020204030204"/>
            </a:endParaRPr>
          </a:p>
        </p:txBody>
      </p:sp>
      <p:sp>
        <p:nvSpPr>
          <p:cNvPr id="12" name="Rectangle 11">
            <a:extLst>
              <a:ext uri="{FF2B5EF4-FFF2-40B4-BE49-F238E27FC236}">
                <a16:creationId xmlns:a16="http://schemas.microsoft.com/office/drawing/2014/main" id="{5CCC70ED-6C63-4537-B7EB-51990D6C0A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68043" y="457200"/>
            <a:ext cx="8455914" cy="5943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rtl="0"/>
            <a:endParaRPr lang="en-US">
              <a:solidFill>
                <a:srgbClr val="FFFFFF"/>
              </a:solidFill>
              <a:latin typeface="Calibri" panose="020F0502020204030204"/>
            </a:endParaRPr>
          </a:p>
        </p:txBody>
      </p:sp>
      <p:sp>
        <p:nvSpPr>
          <p:cNvPr id="14" name="Rectangle 13">
            <a:extLst>
              <a:ext uri="{FF2B5EF4-FFF2-40B4-BE49-F238E27FC236}">
                <a16:creationId xmlns:a16="http://schemas.microsoft.com/office/drawing/2014/main" id="{B76E24C1-2968-40DC-A36E-F6B85F0F07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16049" y="521208"/>
            <a:ext cx="8359902" cy="581558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rtl="0"/>
            <a:endParaRPr lang="en-US">
              <a:solidFill>
                <a:srgbClr val="FFFFFF"/>
              </a:solidFill>
              <a:latin typeface="Calibri" panose="020F0502020204030204"/>
            </a:endParaRPr>
          </a:p>
        </p:txBody>
      </p:sp>
      <p:pic>
        <p:nvPicPr>
          <p:cNvPr id="5" name="Picture 4">
            <a:extLst>
              <a:ext uri="{FF2B5EF4-FFF2-40B4-BE49-F238E27FC236}">
                <a16:creationId xmlns:a16="http://schemas.microsoft.com/office/drawing/2014/main" id="{54954F0B-9A7D-8F9A-3381-19D2627A9F74}"/>
              </a:ext>
            </a:extLst>
          </p:cNvPr>
          <p:cNvPicPr>
            <a:picLocks noChangeAspect="1"/>
          </p:cNvPicPr>
          <p:nvPr/>
        </p:nvPicPr>
        <p:blipFill>
          <a:blip r:embed="rId2"/>
          <a:stretch>
            <a:fillRect/>
          </a:stretch>
        </p:blipFill>
        <p:spPr>
          <a:xfrm>
            <a:off x="2770434" y="905933"/>
            <a:ext cx="6675137" cy="5039728"/>
          </a:xfrm>
          <a:prstGeom prst="rect">
            <a:avLst/>
          </a:prstGeom>
        </p:spPr>
      </p:pic>
    </p:spTree>
    <p:extLst>
      <p:ext uri="{BB962C8B-B14F-4D97-AF65-F5344CB8AC3E}">
        <p14:creationId xmlns:p14="http://schemas.microsoft.com/office/powerpoint/2010/main" val="10111538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EE7502-6768-6CEE-5F44-6E98701410D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A7373E-42CE-FDC1-3949-CABDADBB2EAC}"/>
              </a:ext>
            </a:extLst>
          </p:cNvPr>
          <p:cNvSpPr>
            <a:spLocks noGrp="1"/>
          </p:cNvSpPr>
          <p:nvPr>
            <p:ph type="title"/>
          </p:nvPr>
        </p:nvSpPr>
        <p:spPr/>
        <p:txBody>
          <a:bodyPr>
            <a:normAutofit/>
          </a:bodyPr>
          <a:lstStyle/>
          <a:p>
            <a:r>
              <a:rPr lang="en-US" dirty="0">
                <a:solidFill>
                  <a:schemeClr val="accent2"/>
                </a:solidFill>
                <a:latin typeface="AvenirNext LT Pro Medium"/>
                <a:ea typeface="Open Sans" panose="020B0606030504020204" pitchFamily="34" charset="0"/>
                <a:cs typeface="Open Sans" panose="020B0606030504020204" pitchFamily="34" charset="0"/>
              </a:rPr>
              <a:t>Inspections</a:t>
            </a:r>
            <a:endParaRPr lang="en-US" dirty="0">
              <a:solidFill>
                <a:schemeClr val="accent2"/>
              </a:solidFill>
              <a:latin typeface="AvenirNext LT Pro Medium"/>
            </a:endParaRPr>
          </a:p>
        </p:txBody>
      </p:sp>
      <p:sp>
        <p:nvSpPr>
          <p:cNvPr id="3" name="Content Placeholder 2">
            <a:extLst>
              <a:ext uri="{FF2B5EF4-FFF2-40B4-BE49-F238E27FC236}">
                <a16:creationId xmlns:a16="http://schemas.microsoft.com/office/drawing/2014/main" id="{4CB93752-42C7-E269-C9F5-BB98F7B82ED5}"/>
              </a:ext>
            </a:extLst>
          </p:cNvPr>
          <p:cNvSpPr>
            <a:spLocks noGrp="1"/>
          </p:cNvSpPr>
          <p:nvPr>
            <p:ph idx="1"/>
          </p:nvPr>
        </p:nvSpPr>
        <p:spPr>
          <a:xfrm>
            <a:off x="2346960" y="1845734"/>
            <a:ext cx="7543800" cy="4593166"/>
          </a:xfrm>
        </p:spPr>
        <p:txBody>
          <a:bodyPr>
            <a:normAutofit/>
          </a:bodyPr>
          <a:lstStyle/>
          <a:p>
            <a:pPr lvl="1">
              <a:buFont typeface="Arial" panose="020B0604020202020204" pitchFamily="34" charset="0"/>
              <a:buChar char="•"/>
            </a:pPr>
            <a:endPar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endParaRPr lang="en-US" dirty="0"/>
          </a:p>
        </p:txBody>
      </p:sp>
      <p:pic>
        <p:nvPicPr>
          <p:cNvPr id="4" name="Picture 6">
            <a:extLst>
              <a:ext uri="{FF2B5EF4-FFF2-40B4-BE49-F238E27FC236}">
                <a16:creationId xmlns:a16="http://schemas.microsoft.com/office/drawing/2014/main" id="{C02FF9DD-1DD5-5205-6E5A-CB5AC29461F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677400" y="5443538"/>
            <a:ext cx="850900" cy="81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a:extLst>
              <a:ext uri="{FF2B5EF4-FFF2-40B4-BE49-F238E27FC236}">
                <a16:creationId xmlns:a16="http://schemas.microsoft.com/office/drawing/2014/main" id="{EF41D2C3-2AA5-5122-7974-96CC455422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7279" y="1845733"/>
            <a:ext cx="3209249" cy="4278999"/>
          </a:xfrm>
          <a:prstGeom prst="rect">
            <a:avLst/>
          </a:prstGeom>
        </p:spPr>
      </p:pic>
      <p:pic>
        <p:nvPicPr>
          <p:cNvPr id="8" name="Picture 7">
            <a:extLst>
              <a:ext uri="{FF2B5EF4-FFF2-40B4-BE49-F238E27FC236}">
                <a16:creationId xmlns:a16="http://schemas.microsoft.com/office/drawing/2014/main" id="{5BC55462-BAA2-77DE-84BA-E0D3627CF05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93303" y="2009607"/>
            <a:ext cx="4430340" cy="3987306"/>
          </a:xfrm>
          <a:prstGeom prst="rect">
            <a:avLst/>
          </a:prstGeom>
        </p:spPr>
      </p:pic>
    </p:spTree>
    <p:extLst>
      <p:ext uri="{BB962C8B-B14F-4D97-AF65-F5344CB8AC3E}">
        <p14:creationId xmlns:p14="http://schemas.microsoft.com/office/powerpoint/2010/main" val="28006446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A2E178-E3A6-B65A-C940-4AD2DA172F2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141154B-8495-73F6-FBC3-B1A96F89CDC5}"/>
              </a:ext>
            </a:extLst>
          </p:cNvPr>
          <p:cNvSpPr>
            <a:spLocks noGrp="1"/>
          </p:cNvSpPr>
          <p:nvPr>
            <p:ph type="title"/>
          </p:nvPr>
        </p:nvSpPr>
        <p:spPr/>
        <p:txBody>
          <a:bodyPr>
            <a:normAutofit/>
          </a:bodyPr>
          <a:lstStyle/>
          <a:p>
            <a:r>
              <a:rPr lang="en-US" dirty="0">
                <a:solidFill>
                  <a:schemeClr val="accent2"/>
                </a:solidFill>
                <a:latin typeface="AvenirNext LT Pro Medium"/>
                <a:ea typeface="Open Sans" panose="020B0606030504020204" pitchFamily="34" charset="0"/>
                <a:cs typeface="Open Sans" panose="020B0606030504020204" pitchFamily="34" charset="0"/>
              </a:rPr>
              <a:t>Inspections</a:t>
            </a:r>
            <a:endParaRPr lang="en-US" dirty="0">
              <a:solidFill>
                <a:schemeClr val="accent2"/>
              </a:solidFill>
              <a:latin typeface="AvenirNext LT Pro Medium"/>
            </a:endParaRPr>
          </a:p>
        </p:txBody>
      </p:sp>
      <p:sp>
        <p:nvSpPr>
          <p:cNvPr id="3" name="Content Placeholder 2">
            <a:extLst>
              <a:ext uri="{FF2B5EF4-FFF2-40B4-BE49-F238E27FC236}">
                <a16:creationId xmlns:a16="http://schemas.microsoft.com/office/drawing/2014/main" id="{15CD5F1C-676A-0419-E805-28B9DA4E8867}"/>
              </a:ext>
            </a:extLst>
          </p:cNvPr>
          <p:cNvSpPr>
            <a:spLocks noGrp="1"/>
          </p:cNvSpPr>
          <p:nvPr>
            <p:ph idx="1"/>
          </p:nvPr>
        </p:nvSpPr>
        <p:spPr>
          <a:xfrm>
            <a:off x="2346960" y="1845734"/>
            <a:ext cx="7543800" cy="4593166"/>
          </a:xfrm>
        </p:spPr>
        <p:txBody>
          <a:bodyPr>
            <a:normAutofit/>
          </a:bodyPr>
          <a:lstStyle/>
          <a:p>
            <a:pPr lvl="1">
              <a:buFont typeface="Arial" panose="020B0604020202020204" pitchFamily="34" charset="0"/>
              <a:buChar char="•"/>
            </a:pPr>
            <a:endPar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endParaRPr lang="en-US" dirty="0"/>
          </a:p>
        </p:txBody>
      </p:sp>
      <p:pic>
        <p:nvPicPr>
          <p:cNvPr id="4" name="Picture 6">
            <a:extLst>
              <a:ext uri="{FF2B5EF4-FFF2-40B4-BE49-F238E27FC236}">
                <a16:creationId xmlns:a16="http://schemas.microsoft.com/office/drawing/2014/main" id="{04E1F834-5CAA-7CEC-FFA9-57C3F0903DB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677400" y="5443538"/>
            <a:ext cx="850900" cy="81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a:extLst>
              <a:ext uri="{FF2B5EF4-FFF2-40B4-BE49-F238E27FC236}">
                <a16:creationId xmlns:a16="http://schemas.microsoft.com/office/drawing/2014/main" id="{EB6312BE-392A-1593-99D9-743AEF2BE3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7280" y="2003839"/>
            <a:ext cx="3821888" cy="3439699"/>
          </a:xfrm>
          <a:prstGeom prst="rect">
            <a:avLst/>
          </a:prstGeom>
        </p:spPr>
      </p:pic>
      <p:pic>
        <p:nvPicPr>
          <p:cNvPr id="12" name="Picture 11">
            <a:extLst>
              <a:ext uri="{FF2B5EF4-FFF2-40B4-BE49-F238E27FC236}">
                <a16:creationId xmlns:a16="http://schemas.microsoft.com/office/drawing/2014/main" id="{F85BE2FA-FBDC-8A0C-13DE-200C2F666E4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04460" y="114710"/>
            <a:ext cx="4347958" cy="5737609"/>
          </a:xfrm>
          <a:prstGeom prst="rect">
            <a:avLst/>
          </a:prstGeom>
        </p:spPr>
      </p:pic>
    </p:spTree>
    <p:extLst>
      <p:ext uri="{BB962C8B-B14F-4D97-AF65-F5344CB8AC3E}">
        <p14:creationId xmlns:p14="http://schemas.microsoft.com/office/powerpoint/2010/main" val="33992703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BDB430-0A74-EA05-3320-491FD9985CA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B95DCB-3D7D-9F97-3386-D7C0FB7FA007}"/>
              </a:ext>
            </a:extLst>
          </p:cNvPr>
          <p:cNvSpPr>
            <a:spLocks noGrp="1"/>
          </p:cNvSpPr>
          <p:nvPr>
            <p:ph type="title"/>
          </p:nvPr>
        </p:nvSpPr>
        <p:spPr/>
        <p:txBody>
          <a:bodyPr>
            <a:normAutofit/>
          </a:bodyPr>
          <a:lstStyle/>
          <a:p>
            <a:r>
              <a:rPr lang="en-US" dirty="0">
                <a:solidFill>
                  <a:schemeClr val="accent2"/>
                </a:solidFill>
                <a:latin typeface="AvenirNext LT Pro Medium"/>
                <a:ea typeface="Open Sans" panose="020B0606030504020204" pitchFamily="34" charset="0"/>
                <a:cs typeface="Open Sans" panose="020B0606030504020204" pitchFamily="34" charset="0"/>
              </a:rPr>
              <a:t>Common Slip, Trip &amp; Fall Hazards</a:t>
            </a:r>
            <a:endParaRPr lang="en-US" dirty="0">
              <a:solidFill>
                <a:schemeClr val="accent2"/>
              </a:solidFill>
              <a:latin typeface="AvenirNext LT Pro Medium"/>
            </a:endParaRPr>
          </a:p>
        </p:txBody>
      </p:sp>
      <p:sp>
        <p:nvSpPr>
          <p:cNvPr id="3" name="Content Placeholder 2">
            <a:extLst>
              <a:ext uri="{FF2B5EF4-FFF2-40B4-BE49-F238E27FC236}">
                <a16:creationId xmlns:a16="http://schemas.microsoft.com/office/drawing/2014/main" id="{D106F723-B555-F06C-471A-0E15FD2AB6C0}"/>
              </a:ext>
            </a:extLst>
          </p:cNvPr>
          <p:cNvSpPr>
            <a:spLocks noGrp="1"/>
          </p:cNvSpPr>
          <p:nvPr>
            <p:ph idx="1"/>
          </p:nvPr>
        </p:nvSpPr>
        <p:spPr/>
        <p:txBody>
          <a:bodyPr>
            <a:normAutofit/>
          </a:bodyPr>
          <a:lstStyle/>
          <a:p>
            <a:pPr lvl="1">
              <a:buFont typeface="Arial" panose="020B0604020202020204" pitchFamily="34" charset="0"/>
              <a:buChar char="•"/>
            </a:pP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Uneven or cracked sidewalks/parking lots</a:t>
            </a:r>
          </a:p>
          <a:p>
            <a:pPr lvl="1">
              <a:buFont typeface="Arial" panose="020B0604020202020204" pitchFamily="34" charset="0"/>
              <a:buChar char="•"/>
            </a:pP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Ice, snow, rain not dealt with at entrances, steps, ramps, and high foot traffic areas</a:t>
            </a:r>
          </a:p>
          <a:p>
            <a:pPr lvl="1">
              <a:buFont typeface="Arial" panose="020B0604020202020204" pitchFamily="34" charset="0"/>
              <a:buChar char="•"/>
            </a:pP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Worn, loose, or curled rugs/mats</a:t>
            </a:r>
          </a:p>
          <a:p>
            <a:pPr lvl="1">
              <a:buFont typeface="Arial" panose="020B0604020202020204" pitchFamily="34" charset="0"/>
              <a:buChar char="•"/>
            </a:pP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Poor lighting</a:t>
            </a:r>
          </a:p>
          <a:p>
            <a:pPr lvl="1">
              <a:buFont typeface="Arial" panose="020B0604020202020204" pitchFamily="34" charset="0"/>
              <a:buChar char="•"/>
            </a:pP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Cluttered walkways</a:t>
            </a:r>
          </a:p>
          <a:p>
            <a:pPr lvl="1">
              <a:buFont typeface="Arial" panose="020B0604020202020204" pitchFamily="34" charset="0"/>
              <a:buChar char="•"/>
            </a:pP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Missing or unsecure handrails</a:t>
            </a:r>
          </a:p>
          <a:p>
            <a:pPr lvl="1">
              <a:buFont typeface="Arial" panose="020B0604020202020204" pitchFamily="34" charset="0"/>
              <a:buChar char="•"/>
            </a:pPr>
            <a:endPar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endParaRPr lang="en-US" dirty="0"/>
          </a:p>
        </p:txBody>
      </p:sp>
      <p:pic>
        <p:nvPicPr>
          <p:cNvPr id="4" name="Picture 6">
            <a:extLst>
              <a:ext uri="{FF2B5EF4-FFF2-40B4-BE49-F238E27FC236}">
                <a16:creationId xmlns:a16="http://schemas.microsoft.com/office/drawing/2014/main" id="{6745882C-49F5-4917-C610-9AD7C16B5D7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677400" y="5443538"/>
            <a:ext cx="850900" cy="81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855762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EE7502-6768-6CEE-5F44-6E98701410D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A7373E-42CE-FDC1-3949-CABDADBB2EAC}"/>
              </a:ext>
            </a:extLst>
          </p:cNvPr>
          <p:cNvSpPr>
            <a:spLocks noGrp="1"/>
          </p:cNvSpPr>
          <p:nvPr>
            <p:ph type="title"/>
          </p:nvPr>
        </p:nvSpPr>
        <p:spPr/>
        <p:txBody>
          <a:bodyPr>
            <a:normAutofit/>
          </a:bodyPr>
          <a:lstStyle/>
          <a:p>
            <a:r>
              <a:rPr lang="en-US" dirty="0">
                <a:solidFill>
                  <a:schemeClr val="accent2"/>
                </a:solidFill>
                <a:latin typeface="AvenirNext LT Pro Medium"/>
                <a:ea typeface="Open Sans" panose="020B0606030504020204" pitchFamily="34" charset="0"/>
                <a:cs typeface="Open Sans" panose="020B0606030504020204" pitchFamily="34" charset="0"/>
              </a:rPr>
              <a:t>Preventing Slip, Trip &amp; Falls</a:t>
            </a:r>
            <a:endParaRPr lang="en-US" dirty="0">
              <a:solidFill>
                <a:schemeClr val="accent2"/>
              </a:solidFill>
              <a:latin typeface="AvenirNext LT Pro Medium"/>
            </a:endParaRPr>
          </a:p>
        </p:txBody>
      </p:sp>
      <p:sp>
        <p:nvSpPr>
          <p:cNvPr id="3" name="Content Placeholder 2">
            <a:extLst>
              <a:ext uri="{FF2B5EF4-FFF2-40B4-BE49-F238E27FC236}">
                <a16:creationId xmlns:a16="http://schemas.microsoft.com/office/drawing/2014/main" id="{4CB93752-42C7-E269-C9F5-BB98F7B82ED5}"/>
              </a:ext>
            </a:extLst>
          </p:cNvPr>
          <p:cNvSpPr>
            <a:spLocks noGrp="1"/>
          </p:cNvSpPr>
          <p:nvPr>
            <p:ph idx="1"/>
          </p:nvPr>
        </p:nvSpPr>
        <p:spPr>
          <a:xfrm>
            <a:off x="2346960" y="1845734"/>
            <a:ext cx="7543800" cy="4593166"/>
          </a:xfrm>
        </p:spPr>
        <p:txBody>
          <a:bodyPr>
            <a:normAutofit fontScale="92500" lnSpcReduction="10000"/>
          </a:bodyPr>
          <a:lstStyle/>
          <a:p>
            <a:pPr lvl="1">
              <a:buFont typeface="Arial" panose="020B0604020202020204" pitchFamily="34" charset="0"/>
              <a:buChar char="•"/>
            </a:pP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Seasonal weather planning</a:t>
            </a:r>
          </a:p>
          <a:p>
            <a:pPr lvl="2">
              <a:buFont typeface="Arial" panose="020B0604020202020204" pitchFamily="34" charset="0"/>
              <a:buChar char="•"/>
            </a:pPr>
            <a:r>
              <a:rPr lang="en-US" sz="2000" dirty="0">
                <a:solidFill>
                  <a:schemeClr val="tx1"/>
                </a:solidFill>
                <a:latin typeface="Open Sans" panose="020B0606030504020204" pitchFamily="34" charset="0"/>
                <a:ea typeface="Open Sans" panose="020B0606030504020204" pitchFamily="34" charset="0"/>
                <a:cs typeface="Open Sans" panose="020B0606030504020204" pitchFamily="34" charset="0"/>
              </a:rPr>
              <a:t>Establish snow and ice removal plans and log removal activities</a:t>
            </a:r>
          </a:p>
          <a:p>
            <a:pPr lvl="2">
              <a:buFont typeface="Arial" panose="020B0604020202020204" pitchFamily="34" charset="0"/>
              <a:buChar char="•"/>
            </a:pPr>
            <a:r>
              <a:rPr lang="en-US" sz="2000" dirty="0">
                <a:solidFill>
                  <a:schemeClr val="tx1"/>
                </a:solidFill>
                <a:latin typeface="Open Sans" panose="020B0606030504020204" pitchFamily="34" charset="0"/>
                <a:ea typeface="Open Sans" panose="020B0606030504020204" pitchFamily="34" charset="0"/>
                <a:cs typeface="Open Sans" panose="020B0606030504020204" pitchFamily="34" charset="0"/>
              </a:rPr>
              <a:t>Ensure adequate supply of salt/sand and floor mats</a:t>
            </a:r>
            <a:endPar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lvl="1">
              <a:buFont typeface="Arial" panose="020B0604020202020204" pitchFamily="34" charset="0"/>
              <a:buChar char="•"/>
            </a:pP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Preventative maintenance</a:t>
            </a:r>
          </a:p>
          <a:p>
            <a:pPr lvl="2">
              <a:buFont typeface="Arial" panose="020B0604020202020204" pitchFamily="34" charset="0"/>
              <a:buChar char="•"/>
            </a:pPr>
            <a:r>
              <a:rPr lang="en-US" sz="2000" dirty="0">
                <a:solidFill>
                  <a:schemeClr val="tx1"/>
                </a:solidFill>
                <a:latin typeface="Open Sans" panose="020B0606030504020204" pitchFamily="34" charset="0"/>
                <a:ea typeface="Open Sans" panose="020B0606030504020204" pitchFamily="34" charset="0"/>
                <a:cs typeface="Open Sans" panose="020B0606030504020204" pitchFamily="34" charset="0"/>
              </a:rPr>
              <a:t>Promptly repair known cracks, uneven surfaces, and broken handrails</a:t>
            </a:r>
          </a:p>
          <a:p>
            <a:pPr lvl="2">
              <a:buFont typeface="Arial" panose="020B0604020202020204" pitchFamily="34" charset="0"/>
              <a:buChar char="•"/>
            </a:pPr>
            <a:r>
              <a:rPr lang="en-US" sz="2000" dirty="0">
                <a:solidFill>
                  <a:schemeClr val="tx1"/>
                </a:solidFill>
                <a:latin typeface="Open Sans" panose="020B0606030504020204" pitchFamily="34" charset="0"/>
                <a:ea typeface="Open Sans" panose="020B0606030504020204" pitchFamily="34" charset="0"/>
                <a:cs typeface="Open Sans" panose="020B0606030504020204" pitchFamily="34" charset="0"/>
              </a:rPr>
              <a:t>Keep exits, walkways, and aisles clear of cords, boxes, and stored items</a:t>
            </a:r>
          </a:p>
          <a:p>
            <a:pPr lvl="1">
              <a:buFont typeface="Arial" panose="020B0604020202020204" pitchFamily="34" charset="0"/>
              <a:buChar char="•"/>
            </a:pP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Improve Visibility</a:t>
            </a:r>
          </a:p>
          <a:p>
            <a:pPr lvl="2">
              <a:buFont typeface="Arial" panose="020B0604020202020204" pitchFamily="34" charset="0"/>
              <a:buChar char="•"/>
            </a:pPr>
            <a:r>
              <a:rPr lang="en-US" sz="2000" dirty="0">
                <a:solidFill>
                  <a:schemeClr val="tx1"/>
                </a:solidFill>
                <a:latin typeface="Open Sans" panose="020B0606030504020204" pitchFamily="34" charset="0"/>
                <a:ea typeface="Open Sans" panose="020B0606030504020204" pitchFamily="34" charset="0"/>
                <a:cs typeface="Open Sans" panose="020B0606030504020204" pitchFamily="34" charset="0"/>
              </a:rPr>
              <a:t>Mark changes in elevation, steps, or uneven surfaces with yellow paint</a:t>
            </a:r>
          </a:p>
          <a:p>
            <a:pPr lvl="1">
              <a:buFont typeface="Arial" panose="020B0604020202020204" pitchFamily="34" charset="0"/>
              <a:buChar char="•"/>
            </a:pP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Regular inspections</a:t>
            </a:r>
          </a:p>
          <a:p>
            <a:pPr lvl="2">
              <a:buFont typeface="Arial" panose="020B0604020202020204" pitchFamily="34" charset="0"/>
              <a:buChar char="•"/>
            </a:pPr>
            <a:r>
              <a:rPr lang="en-US" sz="2000" dirty="0">
                <a:solidFill>
                  <a:schemeClr val="tx1"/>
                </a:solidFill>
                <a:latin typeface="Open Sans" panose="020B0606030504020204" pitchFamily="34" charset="0"/>
                <a:ea typeface="Open Sans" panose="020B0606030504020204" pitchFamily="34" charset="0"/>
                <a:cs typeface="Open Sans" panose="020B0606030504020204" pitchFamily="34" charset="0"/>
              </a:rPr>
              <a:t>Routinely check high-traffic areas such as entrances, </a:t>
            </a:r>
            <a:br>
              <a:rPr lang="en-US" sz="2000" dirty="0">
                <a:solidFill>
                  <a:schemeClr val="tx1"/>
                </a:solidFill>
                <a:latin typeface="Open Sans" panose="020B0606030504020204" pitchFamily="34" charset="0"/>
                <a:ea typeface="Open Sans" panose="020B0606030504020204" pitchFamily="34" charset="0"/>
                <a:cs typeface="Open Sans" panose="020B0606030504020204" pitchFamily="34" charset="0"/>
              </a:rPr>
            </a:br>
            <a:r>
              <a:rPr lang="en-US" sz="2000" dirty="0">
                <a:solidFill>
                  <a:schemeClr val="tx1"/>
                </a:solidFill>
                <a:latin typeface="Open Sans" panose="020B0606030504020204" pitchFamily="34" charset="0"/>
                <a:ea typeface="Open Sans" panose="020B0606030504020204" pitchFamily="34" charset="0"/>
                <a:cs typeface="Open Sans" panose="020B0606030504020204" pitchFamily="34" charset="0"/>
              </a:rPr>
              <a:t>stairways, parish hall, especially before Masses and events</a:t>
            </a:r>
          </a:p>
          <a:p>
            <a:pPr lvl="1">
              <a:buFont typeface="Arial" panose="020B0604020202020204" pitchFamily="34" charset="0"/>
              <a:buChar char="•"/>
            </a:pPr>
            <a:endPar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endParaRPr lang="en-US" dirty="0"/>
          </a:p>
        </p:txBody>
      </p:sp>
      <p:pic>
        <p:nvPicPr>
          <p:cNvPr id="4" name="Picture 6">
            <a:extLst>
              <a:ext uri="{FF2B5EF4-FFF2-40B4-BE49-F238E27FC236}">
                <a16:creationId xmlns:a16="http://schemas.microsoft.com/office/drawing/2014/main" id="{C02FF9DD-1DD5-5205-6E5A-CB5AC29461F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677400" y="5443538"/>
            <a:ext cx="850900" cy="81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21276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67B2DDC0-ACA9-09F5-34D3-78A9D690518B}"/>
            </a:ext>
          </a:extLst>
        </p:cNvPr>
        <p:cNvGrpSpPr/>
        <p:nvPr/>
      </p:nvGrpSpPr>
      <p:grpSpPr>
        <a:xfrm>
          <a:off x="0" y="0"/>
          <a:ext cx="0" cy="0"/>
          <a:chOff x="0" y="0"/>
          <a:chExt cx="0" cy="0"/>
        </a:xfrm>
      </p:grpSpPr>
      <p:sp>
        <p:nvSpPr>
          <p:cNvPr id="15362" name="Rectangle 2">
            <a:extLst>
              <a:ext uri="{FF2B5EF4-FFF2-40B4-BE49-F238E27FC236}">
                <a16:creationId xmlns:a16="http://schemas.microsoft.com/office/drawing/2014/main" id="{4FDF2967-D2A7-4218-3B7B-F0034C037598}"/>
              </a:ext>
            </a:extLst>
          </p:cNvPr>
          <p:cNvSpPr>
            <a:spLocks noGrp="1" noChangeArrowheads="1"/>
          </p:cNvSpPr>
          <p:nvPr>
            <p:ph type="title"/>
          </p:nvPr>
        </p:nvSpPr>
        <p:spPr>
          <a:xfrm>
            <a:off x="2346325" y="677863"/>
            <a:ext cx="7772400" cy="914400"/>
          </a:xfrm>
        </p:spPr>
        <p:txBody>
          <a:bodyPr/>
          <a:lstStyle/>
          <a:p>
            <a:pPr>
              <a:defRPr/>
            </a:pPr>
            <a:r>
              <a:rPr lang="en-US" altLang="en-US" sz="3200" b="1" dirty="0">
                <a:solidFill>
                  <a:schemeClr val="accent2"/>
                </a:solidFill>
                <a:latin typeface="AvenirNext LT Pro Medium" panose="020B0804020202020204" pitchFamily="34" charset="0"/>
              </a:rPr>
              <a:t>Transportation</a:t>
            </a:r>
          </a:p>
        </p:txBody>
      </p:sp>
      <p:sp>
        <p:nvSpPr>
          <p:cNvPr id="15363" name="Rectangle 3">
            <a:extLst>
              <a:ext uri="{FF2B5EF4-FFF2-40B4-BE49-F238E27FC236}">
                <a16:creationId xmlns:a16="http://schemas.microsoft.com/office/drawing/2014/main" id="{E32EF064-2D37-6AB3-2B2F-7C8B67C939E8}"/>
              </a:ext>
            </a:extLst>
          </p:cNvPr>
          <p:cNvSpPr>
            <a:spLocks noGrp="1" noChangeArrowheads="1"/>
          </p:cNvSpPr>
          <p:nvPr>
            <p:ph idx="1"/>
          </p:nvPr>
        </p:nvSpPr>
        <p:spPr>
          <a:xfrm>
            <a:off x="2346960" y="1845733"/>
            <a:ext cx="7261306" cy="4658013"/>
          </a:xfrm>
        </p:spPr>
        <p:txBody>
          <a:bodyPr>
            <a:normAutofit/>
          </a:bodyPr>
          <a:lstStyle/>
          <a:p>
            <a:pPr eaLnBrk="1" hangingPunct="1">
              <a:lnSpc>
                <a:spcPct val="70000"/>
              </a:lnSpc>
            </a:pPr>
            <a:r>
              <a:rPr lang="en-US" altLang="en-US" sz="2400" dirty="0">
                <a:solidFill>
                  <a:schemeClr val="tx1"/>
                </a:solidFill>
                <a:latin typeface="Borgia Pro" panose="02020605060306020A03" pitchFamily="18" charset="0"/>
                <a:cs typeface="Open Sans" panose="020B0606030504020204" pitchFamily="34" charset="0"/>
              </a:rPr>
              <a:t>Acceptable Driver Qualifications</a:t>
            </a:r>
          </a:p>
          <a:p>
            <a:pPr eaLnBrk="1" hangingPunct="1">
              <a:lnSpc>
                <a:spcPct val="70000"/>
              </a:lnSpc>
            </a:pPr>
            <a:endParaRPr lang="en-US" altLang="en-US" sz="1900" i="1" dirty="0">
              <a:solidFill>
                <a:schemeClr val="tx1"/>
              </a:solidFill>
              <a:latin typeface="Open Sans" panose="020B0606030504020204" pitchFamily="34" charset="0"/>
              <a:cs typeface="Open Sans" panose="020B0606030504020204" pitchFamily="34" charset="0"/>
            </a:endParaRPr>
          </a:p>
          <a:p>
            <a:pPr lvl="1" eaLnBrk="1" hangingPunct="1">
              <a:lnSpc>
                <a:spcPct val="70000"/>
              </a:lnSpc>
              <a:buFont typeface="Arial" panose="020B0604020202020204" pitchFamily="34" charset="0"/>
              <a:buChar char="•"/>
            </a:pPr>
            <a:r>
              <a:rPr lang="en-US" altLang="en-US" sz="2400" dirty="0">
                <a:solidFill>
                  <a:schemeClr val="tx1"/>
                </a:solidFill>
                <a:latin typeface="Open Sans" panose="020B0606030504020204" pitchFamily="34" charset="0"/>
                <a:cs typeface="Open Sans" panose="020B0606030504020204" pitchFamily="34" charset="0"/>
              </a:rPr>
              <a:t>Must be 21 years of age or older, unless transporting individuals</a:t>
            </a:r>
          </a:p>
          <a:p>
            <a:pPr lvl="1" eaLnBrk="1" hangingPunct="1">
              <a:lnSpc>
                <a:spcPct val="70000"/>
              </a:lnSpc>
              <a:buFont typeface="Arial" panose="020B0604020202020204" pitchFamily="34" charset="0"/>
              <a:buChar char="•"/>
            </a:pPr>
            <a:r>
              <a:rPr lang="en-US" altLang="en-US" sz="2400" dirty="0">
                <a:solidFill>
                  <a:schemeClr val="tx1"/>
                </a:solidFill>
                <a:latin typeface="Open Sans" panose="020B0606030504020204" pitchFamily="34" charset="0"/>
                <a:cs typeface="Open Sans" panose="020B0606030504020204" pitchFamily="34" charset="0"/>
              </a:rPr>
              <a:t>Valid driver’s license and satisfactory driving record</a:t>
            </a:r>
          </a:p>
          <a:p>
            <a:pPr lvl="1" eaLnBrk="1" hangingPunct="1">
              <a:lnSpc>
                <a:spcPct val="70000"/>
              </a:lnSpc>
              <a:buFont typeface="Arial" panose="020B0604020202020204" pitchFamily="34" charset="0"/>
              <a:buChar char="•"/>
            </a:pPr>
            <a:r>
              <a:rPr lang="en-US" altLang="en-US" sz="2400" dirty="0">
                <a:solidFill>
                  <a:schemeClr val="tx1"/>
                </a:solidFill>
                <a:latin typeface="Open Sans" panose="020B0606030504020204" pitchFamily="34" charset="0"/>
                <a:cs typeface="Open Sans" panose="020B0606030504020204" pitchFamily="34" charset="0"/>
              </a:rPr>
              <a:t>Current registration and license plates</a:t>
            </a:r>
          </a:p>
          <a:p>
            <a:pPr lvl="1" eaLnBrk="1" hangingPunct="1">
              <a:lnSpc>
                <a:spcPct val="110000"/>
              </a:lnSpc>
              <a:buFont typeface="Arial" panose="020B0604020202020204" pitchFamily="34" charset="0"/>
              <a:buChar char="•"/>
            </a:pPr>
            <a:r>
              <a:rPr lang="en-US" altLang="en-US" sz="2400" dirty="0">
                <a:solidFill>
                  <a:schemeClr val="tx1"/>
                </a:solidFill>
                <a:latin typeface="Open Sans" panose="020B0606030504020204" pitchFamily="34" charset="0"/>
                <a:cs typeface="Open Sans" panose="020B0606030504020204" pitchFamily="34" charset="0"/>
              </a:rPr>
              <a:t>Personal Insurance Coverage (100,000 per person / 300,000 per occurrence)</a:t>
            </a:r>
          </a:p>
          <a:p>
            <a:pPr lvl="1" eaLnBrk="1" hangingPunct="1">
              <a:lnSpc>
                <a:spcPct val="70000"/>
              </a:lnSpc>
              <a:buFont typeface="Arial" panose="020B0604020202020204" pitchFamily="34" charset="0"/>
              <a:buChar char="•"/>
            </a:pPr>
            <a:r>
              <a:rPr lang="en-US" altLang="en-US" sz="2400" dirty="0">
                <a:solidFill>
                  <a:schemeClr val="tx1"/>
                </a:solidFill>
                <a:latin typeface="Open Sans" panose="020B0606030504020204" pitchFamily="34" charset="0"/>
                <a:cs typeface="Open Sans" panose="020B0606030504020204" pitchFamily="34" charset="0"/>
              </a:rPr>
              <a:t>Volunteer Drivers Form should be completed by ALL volunteer drivers</a:t>
            </a:r>
          </a:p>
          <a:p>
            <a:pPr lvl="1" eaLnBrk="1" hangingPunct="1">
              <a:lnSpc>
                <a:spcPct val="70000"/>
              </a:lnSpc>
              <a:buFont typeface="Arial" panose="020B0604020202020204" pitchFamily="34" charset="0"/>
              <a:buChar char="•"/>
            </a:pPr>
            <a:r>
              <a:rPr lang="en-US" altLang="en-US" sz="2400" dirty="0">
                <a:solidFill>
                  <a:schemeClr val="tx1"/>
                </a:solidFill>
                <a:latin typeface="Open Sans" panose="020B0606030504020204" pitchFamily="34" charset="0"/>
                <a:cs typeface="Open Sans" panose="020B0606030504020204" pitchFamily="34" charset="0"/>
              </a:rPr>
              <a:t>Drivers must have a current MVR to ensure record is satisfactory.</a:t>
            </a:r>
          </a:p>
          <a:p>
            <a:pPr eaLnBrk="1" hangingPunct="1">
              <a:lnSpc>
                <a:spcPct val="70000"/>
              </a:lnSpc>
              <a:buFontTx/>
              <a:buNone/>
            </a:pPr>
            <a:endParaRPr lang="en-US" altLang="en-US" sz="1500" b="1" dirty="0">
              <a:solidFill>
                <a:srgbClr val="307FE2"/>
              </a:solidFill>
              <a:latin typeface="Open Sans" panose="020B0606030504020204" pitchFamily="34" charset="0"/>
              <a:cs typeface="Open Sans" panose="020B0606030504020204" pitchFamily="34" charset="0"/>
            </a:endParaRPr>
          </a:p>
          <a:p>
            <a:pPr eaLnBrk="1" hangingPunct="1">
              <a:lnSpc>
                <a:spcPct val="70000"/>
              </a:lnSpc>
            </a:pPr>
            <a:endParaRPr lang="en-US" altLang="en-US" sz="1900" b="1" i="1" dirty="0"/>
          </a:p>
          <a:p>
            <a:pPr eaLnBrk="1" hangingPunct="1">
              <a:lnSpc>
                <a:spcPct val="70000"/>
              </a:lnSpc>
              <a:buFontTx/>
              <a:buNone/>
            </a:pPr>
            <a:endParaRPr lang="en-US" altLang="en-US" sz="1500" dirty="0"/>
          </a:p>
        </p:txBody>
      </p:sp>
      <p:pic>
        <p:nvPicPr>
          <p:cNvPr id="36868" name="Picture 2">
            <a:extLst>
              <a:ext uri="{FF2B5EF4-FFF2-40B4-BE49-F238E27FC236}">
                <a16:creationId xmlns:a16="http://schemas.microsoft.com/office/drawing/2014/main" id="{2BD5FA62-AE4B-4B5B-B8CA-13AD994F7A7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677400" y="5443538"/>
            <a:ext cx="850900" cy="81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6244579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75CFA0-D35E-14A6-039C-DA7CEC87887E}"/>
            </a:ext>
          </a:extLst>
        </p:cNvPr>
        <p:cNvGrpSpPr/>
        <p:nvPr/>
      </p:nvGrpSpPr>
      <p:grpSpPr>
        <a:xfrm>
          <a:off x="0" y="0"/>
          <a:ext cx="0" cy="0"/>
          <a:chOff x="0" y="0"/>
          <a:chExt cx="0" cy="0"/>
        </a:xfrm>
      </p:grpSpPr>
      <p:pic>
        <p:nvPicPr>
          <p:cNvPr id="40962" name="Picture 2" descr="Related image">
            <a:extLst>
              <a:ext uri="{FF2B5EF4-FFF2-40B4-BE49-F238E27FC236}">
                <a16:creationId xmlns:a16="http://schemas.microsoft.com/office/drawing/2014/main" id="{AEADAA2B-F600-AA5C-1D6D-0F5D3607E38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25613" y="152400"/>
            <a:ext cx="4329112" cy="291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3" name="Picture 4" descr="Related image">
            <a:extLst>
              <a:ext uri="{FF2B5EF4-FFF2-40B4-BE49-F238E27FC236}">
                <a16:creationId xmlns:a16="http://schemas.microsoft.com/office/drawing/2014/main" id="{43117515-AC0F-3A0C-CB30-95A4F99681C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25613" y="3048000"/>
            <a:ext cx="4329112" cy="324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4" name="Picture 1">
            <a:extLst>
              <a:ext uri="{FF2B5EF4-FFF2-40B4-BE49-F238E27FC236}">
                <a16:creationId xmlns:a16="http://schemas.microsoft.com/office/drawing/2014/main" id="{FECE2BD2-35DE-334D-6CF9-860DB0A4718D}"/>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172200" y="163514"/>
            <a:ext cx="4343400" cy="290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5" name="Picture 6" descr="Related image">
            <a:extLst>
              <a:ext uri="{FF2B5EF4-FFF2-40B4-BE49-F238E27FC236}">
                <a16:creationId xmlns:a16="http://schemas.microsoft.com/office/drawing/2014/main" id="{1334DAB9-E5EC-5BC7-2E97-A2F91F56620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72200" y="3068638"/>
            <a:ext cx="4343400" cy="322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69698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89B4BC-7C84-EA44-4D31-95749F77CE16}"/>
            </a:ext>
          </a:extLst>
        </p:cNvPr>
        <p:cNvGrpSpPr/>
        <p:nvPr/>
      </p:nvGrpSpPr>
      <p:grpSpPr>
        <a:xfrm>
          <a:off x="0" y="0"/>
          <a:ext cx="0" cy="0"/>
          <a:chOff x="0" y="0"/>
          <a:chExt cx="0" cy="0"/>
        </a:xfrm>
      </p:grpSpPr>
      <p:sp>
        <p:nvSpPr>
          <p:cNvPr id="17410" name="Rectangle 2">
            <a:extLst>
              <a:ext uri="{FF2B5EF4-FFF2-40B4-BE49-F238E27FC236}">
                <a16:creationId xmlns:a16="http://schemas.microsoft.com/office/drawing/2014/main" id="{9FFEAA15-FFEB-1F4D-E988-67507467C295}"/>
              </a:ext>
            </a:extLst>
          </p:cNvPr>
          <p:cNvSpPr>
            <a:spLocks noGrp="1" noChangeArrowheads="1"/>
          </p:cNvSpPr>
          <p:nvPr>
            <p:ph type="title" idx="4294967295"/>
          </p:nvPr>
        </p:nvSpPr>
        <p:spPr>
          <a:xfrm>
            <a:off x="1817688" y="-249238"/>
            <a:ext cx="7772400" cy="1066801"/>
          </a:xfrm>
        </p:spPr>
        <p:txBody>
          <a:bodyPr>
            <a:normAutofit/>
          </a:bodyPr>
          <a:lstStyle/>
          <a:p>
            <a:pPr>
              <a:defRPr/>
            </a:pPr>
            <a:r>
              <a:rPr lang="en-US" altLang="en-US" sz="2600" dirty="0">
                <a:solidFill>
                  <a:schemeClr val="accent2"/>
                </a:solidFill>
                <a:latin typeface="AvenirNext LT Pro Medium" panose="020B0804020202020204" pitchFamily="34" charset="0"/>
              </a:rPr>
              <a:t>11-15 Passenger Vans Prohibited</a:t>
            </a:r>
          </a:p>
        </p:txBody>
      </p:sp>
      <p:sp>
        <p:nvSpPr>
          <p:cNvPr id="17411" name="Rectangle 3">
            <a:extLst>
              <a:ext uri="{FF2B5EF4-FFF2-40B4-BE49-F238E27FC236}">
                <a16:creationId xmlns:a16="http://schemas.microsoft.com/office/drawing/2014/main" id="{A38054B4-7E01-7FAB-01F4-D655010A11B3}"/>
              </a:ext>
            </a:extLst>
          </p:cNvPr>
          <p:cNvSpPr>
            <a:spLocks noGrp="1" noChangeArrowheads="1"/>
          </p:cNvSpPr>
          <p:nvPr>
            <p:ph idx="4294967295"/>
          </p:nvPr>
        </p:nvSpPr>
        <p:spPr>
          <a:xfrm>
            <a:off x="1836738" y="990600"/>
            <a:ext cx="8686800" cy="4495800"/>
          </a:xfrm>
        </p:spPr>
        <p:txBody>
          <a:bodyPr>
            <a:noAutofit/>
          </a:bodyPr>
          <a:lstStyle/>
          <a:p>
            <a:pPr eaLnBrk="1" hangingPunct="1">
              <a:buFontTx/>
              <a:buNone/>
              <a:defRPr/>
            </a:pPr>
            <a:r>
              <a:rPr lang="en-US" altLang="en-US" sz="1800" dirty="0">
                <a:solidFill>
                  <a:schemeClr val="tx1"/>
                </a:solidFill>
                <a:latin typeface="Borgia Pro" panose="02020605060306020A03" pitchFamily="18" charset="0"/>
                <a:cs typeface="Open Sans" panose="020B0606030504020204" pitchFamily="34" charset="0"/>
              </a:rPr>
              <a:t>Problems</a:t>
            </a:r>
          </a:p>
          <a:p>
            <a:pPr marL="395288" indent="-203200">
              <a:buFont typeface="Arial" panose="020B0604020202020204" pitchFamily="34" charset="0"/>
              <a:buChar char="•"/>
              <a:defRPr/>
            </a:pPr>
            <a:r>
              <a:rPr lang="en-US" altLang="en-US" sz="1600" dirty="0">
                <a:solidFill>
                  <a:schemeClr val="tx1"/>
                </a:solidFill>
                <a:latin typeface="Open Sans" panose="020B0606030504020204" pitchFamily="34" charset="0"/>
                <a:cs typeface="Open Sans" panose="020B0606030504020204" pitchFamily="34" charset="0"/>
              </a:rPr>
              <a:t>Dangerous for transportation</a:t>
            </a:r>
          </a:p>
          <a:p>
            <a:pPr marL="395288" indent="-203200">
              <a:buFont typeface="Arial" panose="020B0604020202020204" pitchFamily="34" charset="0"/>
              <a:buChar char="•"/>
              <a:defRPr/>
            </a:pPr>
            <a:r>
              <a:rPr lang="en-US" altLang="en-US" sz="1600" dirty="0">
                <a:solidFill>
                  <a:schemeClr val="tx1"/>
                </a:solidFill>
                <a:latin typeface="Open Sans" panose="020B0606030504020204" pitchFamily="34" charset="0"/>
                <a:cs typeface="Open Sans" panose="020B0606030504020204" pitchFamily="34" charset="0"/>
              </a:rPr>
              <a:t>Originally designed for cargo transportation</a:t>
            </a:r>
          </a:p>
          <a:p>
            <a:pPr marL="395288" indent="-203200">
              <a:buFont typeface="Arial" panose="020B0604020202020204" pitchFamily="34" charset="0"/>
              <a:buChar char="•"/>
              <a:defRPr/>
            </a:pPr>
            <a:r>
              <a:rPr lang="en-US" altLang="en-US" sz="1600" dirty="0">
                <a:solidFill>
                  <a:schemeClr val="tx1"/>
                </a:solidFill>
                <a:latin typeface="Open Sans" panose="020B0606030504020204" pitchFamily="34" charset="0"/>
                <a:cs typeface="Open Sans" panose="020B0606030504020204" pitchFamily="34" charset="0"/>
              </a:rPr>
              <a:t>NHTSA Safety Act prohibits a school from buying or leasing </a:t>
            </a:r>
          </a:p>
          <a:p>
            <a:pPr marL="461963">
              <a:buNone/>
              <a:defRPr/>
            </a:pPr>
            <a:r>
              <a:rPr lang="en-US" altLang="en-US" sz="1600" i="1" dirty="0">
                <a:solidFill>
                  <a:schemeClr val="tx1"/>
                </a:solidFill>
                <a:latin typeface="Open Sans" panose="020B0606030504020204" pitchFamily="34" charset="0"/>
                <a:cs typeface="Open Sans" panose="020B0606030504020204" pitchFamily="34" charset="0"/>
              </a:rPr>
              <a:t>	-  Unless meet FMVSS school bus standards</a:t>
            </a:r>
          </a:p>
          <a:p>
            <a:pPr marL="461963">
              <a:buNone/>
              <a:defRPr/>
            </a:pPr>
            <a:r>
              <a:rPr lang="en-US" altLang="en-US" sz="1600" i="1" dirty="0">
                <a:solidFill>
                  <a:schemeClr val="tx1"/>
                </a:solidFill>
                <a:latin typeface="Open Sans" panose="020B0606030504020204" pitchFamily="34" charset="0"/>
                <a:cs typeface="Open Sans" panose="020B0606030504020204" pitchFamily="34" charset="0"/>
              </a:rPr>
              <a:t>	-  </a:t>
            </a:r>
            <a:r>
              <a:rPr lang="en-US" altLang="en-US" sz="1600" dirty="0">
                <a:solidFill>
                  <a:schemeClr val="tx1"/>
                </a:solidFill>
                <a:latin typeface="Open Sans" panose="020B0606030504020204" pitchFamily="34" charset="0"/>
                <a:cs typeface="Open Sans" panose="020B0606030504020204" pitchFamily="34" charset="0"/>
              </a:rPr>
              <a:t>Severe injuries in side-impact accidents</a:t>
            </a:r>
          </a:p>
          <a:p>
            <a:pPr marL="395288" indent="-225425">
              <a:buFont typeface="Arial" panose="020B0604020202020204" pitchFamily="34" charset="0"/>
              <a:buChar char="•"/>
              <a:defRPr/>
            </a:pPr>
            <a:r>
              <a:rPr lang="en-US" altLang="en-US" sz="1600" dirty="0">
                <a:solidFill>
                  <a:schemeClr val="tx1"/>
                </a:solidFill>
                <a:latin typeface="Open Sans" panose="020B0606030504020204" pitchFamily="34" charset="0"/>
                <a:cs typeface="Open Sans" panose="020B0606030504020204" pitchFamily="34" charset="0"/>
              </a:rPr>
              <a:t>New study by NHTSA shows these vans 3 times more likely to roll over when carrying 10 or more passengers</a:t>
            </a:r>
          </a:p>
          <a:p>
            <a:pPr eaLnBrk="1" hangingPunct="1">
              <a:buFontTx/>
              <a:buNone/>
              <a:defRPr/>
            </a:pPr>
            <a:r>
              <a:rPr lang="en-US" altLang="en-US" sz="1800" dirty="0">
                <a:solidFill>
                  <a:schemeClr val="tx1"/>
                </a:solidFill>
                <a:latin typeface="Borgia Pro" panose="02020605060306020A03" pitchFamily="18" charset="0"/>
                <a:cs typeface="Open Sans" panose="020B0606030504020204" pitchFamily="34" charset="0"/>
              </a:rPr>
              <a:t>Solutions</a:t>
            </a:r>
          </a:p>
          <a:p>
            <a:pPr marL="395288" indent="-225425">
              <a:buFont typeface="Arial" panose="020B0604020202020204" pitchFamily="34" charset="0"/>
              <a:buChar char="•"/>
              <a:defRPr/>
            </a:pPr>
            <a:r>
              <a:rPr lang="en-US" altLang="en-US" sz="1600" dirty="0">
                <a:solidFill>
                  <a:schemeClr val="tx1"/>
                </a:solidFill>
                <a:latin typeface="Open Sans" panose="020B0606030504020204" pitchFamily="34" charset="0"/>
                <a:cs typeface="Open Sans" panose="020B0606030504020204" pitchFamily="34" charset="0"/>
              </a:rPr>
              <a:t>Replace with mini-school bus/ multi function activity bus</a:t>
            </a:r>
          </a:p>
          <a:p>
            <a:pPr marL="395288" indent="-225425">
              <a:buFont typeface="Arial" panose="020B0604020202020204" pitchFamily="34" charset="0"/>
              <a:buChar char="•"/>
              <a:defRPr/>
            </a:pPr>
            <a:r>
              <a:rPr lang="en-US" altLang="en-US" sz="1600" dirty="0">
                <a:solidFill>
                  <a:schemeClr val="tx1"/>
                </a:solidFill>
                <a:latin typeface="Open Sans" panose="020B0606030504020204" pitchFamily="34" charset="0"/>
                <a:cs typeface="Open Sans" panose="020B0606030504020204" pitchFamily="34" charset="0"/>
              </a:rPr>
              <a:t>Replace with  2 mini-vans</a:t>
            </a:r>
          </a:p>
        </p:txBody>
      </p:sp>
      <p:pic>
        <p:nvPicPr>
          <p:cNvPr id="5" name="Picture 4">
            <a:extLst>
              <a:ext uri="{FF2B5EF4-FFF2-40B4-BE49-F238E27FC236}">
                <a16:creationId xmlns:a16="http://schemas.microsoft.com/office/drawing/2014/main" id="{6B2FA808-8F8D-6CB2-A409-5864ACB6F36B}"/>
              </a:ext>
            </a:extLst>
          </p:cNvPr>
          <p:cNvPicPr>
            <a:picLocks noChangeAspect="1"/>
          </p:cNvPicPr>
          <p:nvPr/>
        </p:nvPicPr>
        <p:blipFill>
          <a:blip r:embed="rId4"/>
          <a:stretch>
            <a:fillRect/>
          </a:stretch>
        </p:blipFill>
        <p:spPr>
          <a:xfrm>
            <a:off x="7312325" y="28576"/>
            <a:ext cx="3211213" cy="2132176"/>
          </a:xfrm>
          <a:prstGeom prst="rect">
            <a:avLst/>
          </a:prstGeom>
          <a:ln w="44450">
            <a:solidFill>
              <a:schemeClr val="bg2">
                <a:lumMod val="10000"/>
              </a:schemeClr>
            </a:solidFill>
          </a:ln>
        </p:spPr>
      </p:pic>
      <p:pic>
        <p:nvPicPr>
          <p:cNvPr id="45061" name="Picture 2">
            <a:extLst>
              <a:ext uri="{FF2B5EF4-FFF2-40B4-BE49-F238E27FC236}">
                <a16:creationId xmlns:a16="http://schemas.microsoft.com/office/drawing/2014/main" id="{AF375063-72B0-4E15-FA56-44F50B203B98}"/>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9677400" y="5443538"/>
            <a:ext cx="850900" cy="81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31154733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00751C-2FA8-5FE0-048E-D4D2DBC1B661}"/>
              </a:ext>
            </a:extLst>
          </p:cNvPr>
          <p:cNvSpPr>
            <a:spLocks noGrp="1"/>
          </p:cNvSpPr>
          <p:nvPr>
            <p:ph type="title"/>
          </p:nvPr>
        </p:nvSpPr>
        <p:spPr/>
        <p:txBody>
          <a:bodyPr/>
          <a:lstStyle/>
          <a:p>
            <a:r>
              <a:rPr lang="en-US" dirty="0">
                <a:solidFill>
                  <a:schemeClr val="accent2"/>
                </a:solidFill>
                <a:latin typeface="AvenirNext LT Pro Medium" panose="020B0804020202020204"/>
                <a:ea typeface="Open Sans" panose="020B0606030504020204" pitchFamily="34" charset="0"/>
                <a:cs typeface="Open Sans" panose="020B0606030504020204" pitchFamily="34" charset="0"/>
              </a:rPr>
              <a:t>Why is Contract review important?</a:t>
            </a:r>
            <a:endParaRPr lang="en-US" dirty="0">
              <a:solidFill>
                <a:schemeClr val="accent2"/>
              </a:solidFill>
              <a:latin typeface="AvenirNext LT Pro Medium" panose="020B0804020202020204"/>
            </a:endParaRPr>
          </a:p>
        </p:txBody>
      </p:sp>
      <p:sp>
        <p:nvSpPr>
          <p:cNvPr id="3" name="Content Placeholder 2">
            <a:extLst>
              <a:ext uri="{FF2B5EF4-FFF2-40B4-BE49-F238E27FC236}">
                <a16:creationId xmlns:a16="http://schemas.microsoft.com/office/drawing/2014/main" id="{1BEFF738-4521-248E-82A2-58748C294CB1}"/>
              </a:ext>
            </a:extLst>
          </p:cNvPr>
          <p:cNvSpPr>
            <a:spLocks noGrp="1"/>
          </p:cNvSpPr>
          <p:nvPr>
            <p:ph idx="1"/>
          </p:nvPr>
        </p:nvSpPr>
        <p:spPr/>
        <p:txBody>
          <a:bodyPr>
            <a:normAutofit lnSpcReduction="10000"/>
          </a:bodyPr>
          <a:lstStyle/>
          <a:p>
            <a:pPr>
              <a:buFont typeface="Arial" panose="020B0604020202020204" pitchFamily="34" charset="0"/>
              <a:buChar char="•"/>
            </a:pP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To ensure that unnecessary liability and financial risk is not being taken on by the parish or Diocese under the contract</a:t>
            </a:r>
          </a:p>
          <a:p>
            <a:pPr>
              <a:buFont typeface="Arial" panose="020B0604020202020204" pitchFamily="34" charset="0"/>
              <a:buChar char="•"/>
            </a:pP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To transfer risk and financial responsibility to the proper party and protect diocesan entities from potential claims</a:t>
            </a:r>
          </a:p>
          <a:p>
            <a:pPr>
              <a:buFont typeface="Arial" panose="020B0604020202020204" pitchFamily="34" charset="0"/>
              <a:buChar char="•"/>
            </a:pP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RM goal – minimize the impact of a potential exposure or prevent something bad from happening</a:t>
            </a:r>
          </a:p>
          <a:p>
            <a:pPr>
              <a:buFont typeface="Arial" panose="020B0604020202020204" pitchFamily="34" charset="0"/>
              <a:buChar char="•"/>
            </a:pP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These practices promote accountability and responsible management to safeguard parish and diocesan assets.</a:t>
            </a:r>
          </a:p>
          <a:p>
            <a:pPr>
              <a:buFont typeface="Arial" panose="020B0604020202020204" pitchFamily="34" charset="0"/>
              <a:buChar char="•"/>
            </a:pP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Before entering into an agreement with a third-party contractor, service vendor, tenant or facility user, it is important that the contract or agreement be referred to the diocese and/or Dustin Heino with Catholic Mutual Group for review of insurance requirements and any adverse indemnification language.   </a:t>
            </a:r>
          </a:p>
          <a:p>
            <a:endParaRPr lang="en-US" dirty="0"/>
          </a:p>
        </p:txBody>
      </p:sp>
      <p:pic>
        <p:nvPicPr>
          <p:cNvPr id="4" name="Picture 6">
            <a:extLst>
              <a:ext uri="{FF2B5EF4-FFF2-40B4-BE49-F238E27FC236}">
                <a16:creationId xmlns:a16="http://schemas.microsoft.com/office/drawing/2014/main" id="{300DE9E3-B89F-9089-D452-703F9FCD9AE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677400" y="5443538"/>
            <a:ext cx="850900" cy="81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459499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DE7B2-7E04-570D-FFAB-5C0D1BC1A751}"/>
              </a:ext>
            </a:extLst>
          </p:cNvPr>
          <p:cNvSpPr>
            <a:spLocks noGrp="1"/>
          </p:cNvSpPr>
          <p:nvPr>
            <p:ph type="title"/>
          </p:nvPr>
        </p:nvSpPr>
        <p:spPr/>
        <p:txBody>
          <a:bodyPr>
            <a:normAutofit/>
          </a:bodyPr>
          <a:lstStyle/>
          <a:p>
            <a:r>
              <a:rPr lang="en-US" dirty="0">
                <a:solidFill>
                  <a:schemeClr val="accent2"/>
                </a:solidFill>
                <a:latin typeface="AvenirNext LT Pro Medium"/>
                <a:ea typeface="Open Sans" panose="020B0606030504020204" pitchFamily="34" charset="0"/>
                <a:cs typeface="Open Sans" panose="020B0606030504020204" pitchFamily="34" charset="0"/>
              </a:rPr>
              <a:t>Examples of when contract review is recommended </a:t>
            </a:r>
            <a:endParaRPr lang="en-US" dirty="0">
              <a:solidFill>
                <a:schemeClr val="accent2"/>
              </a:solidFill>
              <a:latin typeface="AvenirNext LT Pro Medium"/>
            </a:endParaRPr>
          </a:p>
        </p:txBody>
      </p:sp>
      <p:sp>
        <p:nvSpPr>
          <p:cNvPr id="3" name="Content Placeholder 2">
            <a:extLst>
              <a:ext uri="{FF2B5EF4-FFF2-40B4-BE49-F238E27FC236}">
                <a16:creationId xmlns:a16="http://schemas.microsoft.com/office/drawing/2014/main" id="{F71287C3-F4E7-1E51-6603-6AAC253BF2DE}"/>
              </a:ext>
            </a:extLst>
          </p:cNvPr>
          <p:cNvSpPr>
            <a:spLocks noGrp="1"/>
          </p:cNvSpPr>
          <p:nvPr>
            <p:ph idx="1"/>
          </p:nvPr>
        </p:nvSpPr>
        <p:spPr/>
        <p:txBody>
          <a:bodyPr>
            <a:normAutofit/>
          </a:bodyPr>
          <a:lstStyle/>
          <a:p>
            <a:pPr lvl="1">
              <a:buFont typeface="Arial" panose="020B0604020202020204" pitchFamily="34" charset="0"/>
              <a:buChar char="•"/>
            </a:pP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Larger Construction Projects, Building Remodeling or Renovations to Parish property</a:t>
            </a:r>
          </a:p>
          <a:p>
            <a:pPr lvl="1">
              <a:buFont typeface="Arial" panose="020B0604020202020204" pitchFamily="34" charset="0"/>
              <a:buChar char="•"/>
            </a:pP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Small Contractor Jobs and Service Vendors performing work and/or services on Parish Property</a:t>
            </a:r>
          </a:p>
          <a:p>
            <a:pPr lvl="1">
              <a:buFont typeface="Arial" panose="020B0604020202020204" pitchFamily="34" charset="0"/>
              <a:buChar char="•"/>
            </a:pP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When Parish Facilities are Being Used for Non-Parish Sponsored Events on a Short-Term Basis</a:t>
            </a:r>
          </a:p>
          <a:p>
            <a:pPr lvl="1">
              <a:buFont typeface="Arial" panose="020B0604020202020204" pitchFamily="34" charset="0"/>
              <a:buChar char="•"/>
            </a:pP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When Parish Property is Leased on a Long-Term Basis</a:t>
            </a:r>
          </a:p>
          <a:p>
            <a:pPr lvl="1">
              <a:buFont typeface="Arial" panose="020B0604020202020204" pitchFamily="34" charset="0"/>
              <a:buChar char="•"/>
            </a:pP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When individuals or small groups use parish facilities and have no insurance.</a:t>
            </a:r>
          </a:p>
          <a:p>
            <a:pPr lvl="1">
              <a:buFont typeface="Arial" panose="020B0604020202020204" pitchFamily="34" charset="0"/>
              <a:buChar char="•"/>
            </a:pP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When using non-parish property for parish sponsored activity.</a:t>
            </a:r>
          </a:p>
          <a:p>
            <a:endParaRPr lang="en-US" dirty="0"/>
          </a:p>
        </p:txBody>
      </p:sp>
      <p:pic>
        <p:nvPicPr>
          <p:cNvPr id="4" name="Picture 6">
            <a:extLst>
              <a:ext uri="{FF2B5EF4-FFF2-40B4-BE49-F238E27FC236}">
                <a16:creationId xmlns:a16="http://schemas.microsoft.com/office/drawing/2014/main" id="{3A6D562A-555F-846C-3BA1-14292823EDC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677400" y="5443538"/>
            <a:ext cx="850900" cy="81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78943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BAE1A-A233-3E73-C938-2D3DF8DC1B36}"/>
              </a:ext>
            </a:extLst>
          </p:cNvPr>
          <p:cNvSpPr>
            <a:spLocks noGrp="1"/>
          </p:cNvSpPr>
          <p:nvPr>
            <p:ph type="title"/>
          </p:nvPr>
        </p:nvSpPr>
        <p:spPr/>
        <p:txBody>
          <a:bodyPr>
            <a:normAutofit/>
          </a:bodyPr>
          <a:lstStyle/>
          <a:p>
            <a:r>
              <a:rPr lang="en-US" sz="4000" cap="all" dirty="0">
                <a:solidFill>
                  <a:schemeClr val="accent2"/>
                </a:solidFill>
                <a:latin typeface="AvenirNext LT Pro Medium"/>
              </a:rPr>
              <a:t>Beyond Construction – Broader Contract Awareness</a:t>
            </a:r>
            <a:endParaRPr lang="en-US" sz="4000" dirty="0">
              <a:solidFill>
                <a:schemeClr val="accent2"/>
              </a:solidFill>
              <a:latin typeface="AvenirNext LT Pro Medium"/>
            </a:endParaRPr>
          </a:p>
        </p:txBody>
      </p:sp>
      <p:sp>
        <p:nvSpPr>
          <p:cNvPr id="3" name="Content Placeholder 2">
            <a:extLst>
              <a:ext uri="{FF2B5EF4-FFF2-40B4-BE49-F238E27FC236}">
                <a16:creationId xmlns:a16="http://schemas.microsoft.com/office/drawing/2014/main" id="{889AD53C-AB11-9018-C90C-2588A4D3B41E}"/>
              </a:ext>
            </a:extLst>
          </p:cNvPr>
          <p:cNvSpPr>
            <a:spLocks noGrp="1"/>
          </p:cNvSpPr>
          <p:nvPr>
            <p:ph idx="1"/>
          </p:nvPr>
        </p:nvSpPr>
        <p:spPr/>
        <p:txBody>
          <a:bodyPr>
            <a:normAutofit/>
          </a:bodyPr>
          <a:lstStyle/>
          <a:p>
            <a:pPr>
              <a:buFont typeface="Arial" panose="020B0604020202020204" pitchFamily="34" charset="0"/>
              <a:buChar char="•"/>
            </a:pP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Contract review is not limited to construction or high-risk activities</a:t>
            </a:r>
          </a:p>
          <a:p>
            <a:pPr>
              <a:buFont typeface="Arial" panose="020B0604020202020204" pitchFamily="34" charset="0"/>
              <a:buChar char="•"/>
            </a:pP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Reviewing vendor, rental, and service agreements is also vital to manage everyday operational risks effectively</a:t>
            </a:r>
          </a:p>
          <a:p>
            <a:pPr>
              <a:buFont typeface="Arial" panose="020B0604020202020204" pitchFamily="34" charset="0"/>
              <a:buChar char="•"/>
            </a:pP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A broad approach to contract awareness helps diocesan entities identify risks and avoid overlooked agreements</a:t>
            </a:r>
          </a:p>
          <a:p>
            <a:pPr>
              <a:buFont typeface="Arial" panose="020B0604020202020204" pitchFamily="34" charset="0"/>
              <a:buChar char="•"/>
            </a:pP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To ensure that that Catholic Mutual has adequate time to review a contract, please allow at least ten (10) business days for review</a:t>
            </a:r>
          </a:p>
          <a:p>
            <a:endParaRPr lang="en-US" dirty="0"/>
          </a:p>
          <a:p>
            <a:endParaRPr lang="en-US" dirty="0"/>
          </a:p>
          <a:p>
            <a:endParaRPr lang="en-US" dirty="0"/>
          </a:p>
        </p:txBody>
      </p:sp>
      <p:pic>
        <p:nvPicPr>
          <p:cNvPr id="4" name="Picture 6">
            <a:extLst>
              <a:ext uri="{FF2B5EF4-FFF2-40B4-BE49-F238E27FC236}">
                <a16:creationId xmlns:a16="http://schemas.microsoft.com/office/drawing/2014/main" id="{2B8FCF64-E3DC-0957-1F2B-44A6A4C52B0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677400" y="5443538"/>
            <a:ext cx="850900" cy="81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412039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823671-41E3-80D2-4D63-29A99F49EFBF}"/>
              </a:ext>
            </a:extLst>
          </p:cNvPr>
          <p:cNvSpPr>
            <a:spLocks noGrp="1"/>
          </p:cNvSpPr>
          <p:nvPr>
            <p:ph type="title"/>
          </p:nvPr>
        </p:nvSpPr>
        <p:spPr/>
        <p:txBody>
          <a:bodyPr>
            <a:noAutofit/>
          </a:bodyPr>
          <a:lstStyle/>
          <a:p>
            <a:br>
              <a:rPr lang="en-US" dirty="0">
                <a:ea typeface="Open Sans" panose="020B0606030504020204" pitchFamily="34" charset="0"/>
                <a:cs typeface="Open Sans" panose="020B0606030504020204" pitchFamily="34" charset="0"/>
              </a:rPr>
            </a:br>
            <a:br>
              <a:rPr lang="en-US" dirty="0">
                <a:ea typeface="Open Sans" panose="020B0606030504020204" pitchFamily="34" charset="0"/>
                <a:cs typeface="Open Sans" panose="020B0606030504020204" pitchFamily="34" charset="0"/>
              </a:rPr>
            </a:br>
            <a:br>
              <a:rPr lang="en-US" dirty="0">
                <a:ea typeface="Open Sans" panose="020B0606030504020204" pitchFamily="34" charset="0"/>
                <a:cs typeface="Open Sans" panose="020B0606030504020204" pitchFamily="34" charset="0"/>
              </a:rPr>
            </a:br>
            <a:br>
              <a:rPr lang="en-US" dirty="0">
                <a:ea typeface="Open Sans" panose="020B0606030504020204" pitchFamily="34" charset="0"/>
                <a:cs typeface="Open Sans" panose="020B0606030504020204" pitchFamily="34" charset="0"/>
              </a:rPr>
            </a:br>
            <a:r>
              <a:rPr lang="en-US" dirty="0">
                <a:solidFill>
                  <a:schemeClr val="accent2"/>
                </a:solidFill>
                <a:latin typeface="AvenirNext LT Pro Medium"/>
                <a:ea typeface="Open Sans" panose="020B0606030504020204" pitchFamily="34" charset="0"/>
                <a:cs typeface="Open Sans" panose="020B0606030504020204" pitchFamily="34" charset="0"/>
              </a:rPr>
              <a:t>Within our scope:</a:t>
            </a:r>
          </a:p>
        </p:txBody>
      </p:sp>
      <p:sp>
        <p:nvSpPr>
          <p:cNvPr id="3" name="Content Placeholder 2">
            <a:extLst>
              <a:ext uri="{FF2B5EF4-FFF2-40B4-BE49-F238E27FC236}">
                <a16:creationId xmlns:a16="http://schemas.microsoft.com/office/drawing/2014/main" id="{0BDCB9D2-0EFA-39B0-47E9-C483D1E884C5}"/>
              </a:ext>
            </a:extLst>
          </p:cNvPr>
          <p:cNvSpPr>
            <a:spLocks noGrp="1"/>
          </p:cNvSpPr>
          <p:nvPr>
            <p:ph idx="1"/>
          </p:nvPr>
        </p:nvSpPr>
        <p:spPr>
          <a:xfrm>
            <a:off x="2446068" y="2192906"/>
            <a:ext cx="7005320" cy="3776573"/>
          </a:xfrm>
        </p:spPr>
        <p:txBody>
          <a:bodyPr>
            <a:normAutofit fontScale="25000" lnSpcReduction="20000"/>
          </a:bodyPr>
          <a:lstStyle/>
          <a:p>
            <a:pPr>
              <a:spcBef>
                <a:spcPts val="0"/>
              </a:spcBef>
              <a:spcAft>
                <a:spcPts val="0"/>
              </a:spcAft>
              <a:buFont typeface="Arial" panose="020B0604020202020204" pitchFamily="34" charset="0"/>
              <a:buChar char="•"/>
            </a:pPr>
            <a:r>
              <a:rPr lang="en-US" sz="6400" dirty="0">
                <a:solidFill>
                  <a:schemeClr val="tx1"/>
                </a:solidFill>
                <a:latin typeface="Open Sans" panose="020B0606030504020204" pitchFamily="34" charset="0"/>
                <a:ea typeface="Open Sans" panose="020B0606030504020204" pitchFamily="34" charset="0"/>
                <a:cs typeface="Open Sans" panose="020B0606030504020204" pitchFamily="34" charset="0"/>
              </a:rPr>
              <a:t>Construction or renovation projects</a:t>
            </a:r>
          </a:p>
          <a:p>
            <a:pPr>
              <a:spcBef>
                <a:spcPts val="0"/>
              </a:spcBef>
              <a:spcAft>
                <a:spcPts val="0"/>
              </a:spcAft>
              <a:buFont typeface="Arial" panose="020B0604020202020204" pitchFamily="34" charset="0"/>
              <a:buChar char="•"/>
            </a:pPr>
            <a:endParaRPr lang="en-US" sz="6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spcBef>
                <a:spcPts val="0"/>
              </a:spcBef>
              <a:buFont typeface="Arial" panose="020B0604020202020204" pitchFamily="34" charset="0"/>
              <a:buChar char="•"/>
            </a:pPr>
            <a:r>
              <a:rPr lang="en-US" sz="6400" dirty="0">
                <a:solidFill>
                  <a:schemeClr val="tx1"/>
                </a:solidFill>
                <a:latin typeface="Open Sans" panose="020B0606030504020204" pitchFamily="34" charset="0"/>
                <a:ea typeface="Open Sans" panose="020B0606030504020204" pitchFamily="34" charset="0"/>
                <a:cs typeface="Open Sans" panose="020B0606030504020204" pitchFamily="34" charset="0"/>
              </a:rPr>
              <a:t>Facility Use – use of parish/school/diocesan facilities</a:t>
            </a:r>
          </a:p>
          <a:p>
            <a:pPr>
              <a:spcBef>
                <a:spcPts val="0"/>
              </a:spcBef>
              <a:buFont typeface="Arial" panose="020B0604020202020204" pitchFamily="34" charset="0"/>
              <a:buChar char="•"/>
            </a:pPr>
            <a:endParaRPr lang="en-US" sz="6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spcBef>
                <a:spcPts val="0"/>
              </a:spcBef>
              <a:buFont typeface="Arial" panose="020B0604020202020204" pitchFamily="34" charset="0"/>
              <a:buChar char="•"/>
            </a:pPr>
            <a:r>
              <a:rPr lang="en-US" sz="6400" dirty="0">
                <a:solidFill>
                  <a:schemeClr val="tx1"/>
                </a:solidFill>
                <a:latin typeface="Open Sans" panose="020B0606030504020204" pitchFamily="34" charset="0"/>
                <a:ea typeface="Open Sans" panose="020B0606030504020204" pitchFamily="34" charset="0"/>
                <a:cs typeface="Open Sans" panose="020B0606030504020204" pitchFamily="34" charset="0"/>
              </a:rPr>
              <a:t>Leases</a:t>
            </a:r>
          </a:p>
          <a:p>
            <a:pPr marL="600075" indent="-857250">
              <a:spcBef>
                <a:spcPts val="0"/>
              </a:spcBef>
              <a:buFont typeface="Arial" panose="020B0604020202020204" pitchFamily="34" charset="0"/>
              <a:buChar char="•"/>
            </a:pPr>
            <a:endParaRPr lang="en-US" sz="6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spcBef>
                <a:spcPts val="0"/>
              </a:spcBef>
              <a:buFont typeface="Arial" panose="020B0604020202020204" pitchFamily="34" charset="0"/>
              <a:buChar char="•"/>
            </a:pPr>
            <a:r>
              <a:rPr lang="en-US" sz="6400" dirty="0">
                <a:solidFill>
                  <a:schemeClr val="tx1"/>
                </a:solidFill>
                <a:latin typeface="Open Sans" panose="020B0606030504020204" pitchFamily="34" charset="0"/>
                <a:ea typeface="Open Sans" panose="020B0606030504020204" pitchFamily="34" charset="0"/>
                <a:cs typeface="Open Sans" panose="020B0606030504020204" pitchFamily="34" charset="0"/>
              </a:rPr>
              <a:t>Parish festivals and similar events – vendor hold harmless indemnity agreements</a:t>
            </a:r>
          </a:p>
          <a:p>
            <a:pPr marL="600075" indent="-857250">
              <a:spcBef>
                <a:spcPts val="0"/>
              </a:spcBef>
              <a:buFont typeface="Arial" panose="020B0604020202020204" pitchFamily="34" charset="0"/>
              <a:buChar char="•"/>
            </a:pPr>
            <a:endParaRPr lang="en-US" sz="6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spcBef>
                <a:spcPts val="0"/>
              </a:spcBef>
              <a:spcAft>
                <a:spcPts val="0"/>
              </a:spcAft>
              <a:buFont typeface="Arial" panose="020B0604020202020204" pitchFamily="34" charset="0"/>
              <a:buChar char="•"/>
            </a:pPr>
            <a:r>
              <a:rPr lang="en-US" sz="6400" dirty="0">
                <a:solidFill>
                  <a:schemeClr val="tx1"/>
                </a:solidFill>
                <a:latin typeface="Open Sans" panose="020B0606030504020204" pitchFamily="34" charset="0"/>
                <a:ea typeface="Open Sans" panose="020B0606030504020204" pitchFamily="34" charset="0"/>
                <a:cs typeface="Open Sans" panose="020B0606030504020204" pitchFamily="34" charset="0"/>
              </a:rPr>
              <a:t>Onsite service agreements (maintenance services or small construction projects)</a:t>
            </a:r>
          </a:p>
          <a:p>
            <a:pPr marL="600075" indent="-857250">
              <a:spcBef>
                <a:spcPts val="0"/>
              </a:spcBef>
              <a:buFont typeface="Arial" panose="020B0604020202020204" pitchFamily="34" charset="0"/>
              <a:buChar char="•"/>
            </a:pPr>
            <a:endParaRPr lang="en-US" sz="6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spcBef>
                <a:spcPts val="0"/>
              </a:spcBef>
              <a:spcAft>
                <a:spcPts val="0"/>
              </a:spcAft>
              <a:buFont typeface="Arial" panose="020B0604020202020204" pitchFamily="34" charset="0"/>
              <a:buChar char="•"/>
            </a:pPr>
            <a:r>
              <a:rPr lang="en-US" sz="6400" dirty="0">
                <a:solidFill>
                  <a:schemeClr val="tx1"/>
                </a:solidFill>
                <a:latin typeface="Open Sans" panose="020B0606030504020204" pitchFamily="34" charset="0"/>
                <a:ea typeface="Open Sans" panose="020B0606030504020204" pitchFamily="34" charset="0"/>
                <a:cs typeface="Open Sans" panose="020B0606030504020204" pitchFamily="34" charset="0"/>
              </a:rPr>
              <a:t>Offsite facility use for a parish sponsored event</a:t>
            </a:r>
          </a:p>
          <a:p>
            <a:pPr>
              <a:spcBef>
                <a:spcPts val="0"/>
              </a:spcBef>
              <a:spcAft>
                <a:spcPts val="0"/>
              </a:spcAft>
              <a:buFont typeface="Arial" panose="020B0604020202020204" pitchFamily="34" charset="0"/>
              <a:buChar char="•"/>
            </a:pPr>
            <a:endParaRPr lang="en-US" sz="6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spcBef>
                <a:spcPts val="0"/>
              </a:spcBef>
              <a:spcAft>
                <a:spcPts val="0"/>
              </a:spcAft>
              <a:buFont typeface="Arial" panose="020B0604020202020204" pitchFamily="34" charset="0"/>
              <a:buChar char="•"/>
            </a:pPr>
            <a:r>
              <a:rPr lang="en-US" sz="6400" dirty="0">
                <a:solidFill>
                  <a:schemeClr val="tx1"/>
                </a:solidFill>
                <a:latin typeface="Open Sans" panose="020B0606030504020204" pitchFamily="34" charset="0"/>
                <a:ea typeface="Open Sans" panose="020B0606030504020204" pitchFamily="34" charset="0"/>
                <a:cs typeface="Open Sans" panose="020B0606030504020204" pitchFamily="34" charset="0"/>
              </a:rPr>
              <a:t>Independent Contractor Agreements</a:t>
            </a:r>
          </a:p>
          <a:p>
            <a:pPr marL="600075" indent="-857250">
              <a:spcBef>
                <a:spcPts val="0"/>
              </a:spcBef>
              <a:spcAft>
                <a:spcPts val="0"/>
              </a:spcAft>
              <a:buFont typeface="Arial" panose="020B0604020202020204" pitchFamily="34" charset="0"/>
              <a:buChar char="•"/>
            </a:pPr>
            <a:endParaRPr lang="en-US" sz="6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spcBef>
                <a:spcPts val="0"/>
              </a:spcBef>
              <a:spcAft>
                <a:spcPts val="0"/>
              </a:spcAft>
              <a:buFont typeface="Arial" panose="020B0604020202020204" pitchFamily="34" charset="0"/>
              <a:buChar char="•"/>
            </a:pPr>
            <a:r>
              <a:rPr lang="en-US" sz="6400" dirty="0">
                <a:solidFill>
                  <a:schemeClr val="tx1"/>
                </a:solidFill>
                <a:latin typeface="Open Sans" panose="020B0606030504020204" pitchFamily="34" charset="0"/>
                <a:ea typeface="Open Sans" panose="020B0606030504020204" pitchFamily="34" charset="0"/>
                <a:cs typeface="Open Sans" panose="020B0606030504020204" pitchFamily="34" charset="0"/>
              </a:rPr>
              <a:t>Catholic Charities/social services</a:t>
            </a:r>
          </a:p>
          <a:p>
            <a:pPr marL="600075" indent="-857250">
              <a:spcBef>
                <a:spcPts val="0"/>
              </a:spcBef>
              <a:spcAft>
                <a:spcPts val="0"/>
              </a:spcAft>
              <a:buFont typeface="Arial" panose="020B0604020202020204" pitchFamily="34" charset="0"/>
              <a:buChar char="•"/>
            </a:pPr>
            <a:endParaRPr lang="en-US" sz="6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spcBef>
                <a:spcPts val="0"/>
              </a:spcBef>
              <a:spcAft>
                <a:spcPts val="0"/>
              </a:spcAft>
              <a:buFont typeface="Arial" panose="020B0604020202020204" pitchFamily="34" charset="0"/>
              <a:buChar char="•"/>
            </a:pPr>
            <a:r>
              <a:rPr lang="en-US" sz="6400" dirty="0">
                <a:solidFill>
                  <a:schemeClr val="tx1"/>
                </a:solidFill>
                <a:latin typeface="Open Sans" panose="020B0606030504020204" pitchFamily="34" charset="0"/>
                <a:ea typeface="Open Sans" panose="020B0606030504020204" pitchFamily="34" charset="0"/>
                <a:cs typeface="Open Sans" panose="020B0606030504020204" pitchFamily="34" charset="0"/>
              </a:rPr>
              <a:t>Collaboration Agreements or MOU/MOA</a:t>
            </a:r>
          </a:p>
          <a:p>
            <a:pPr marL="600075" indent="-857250">
              <a:spcBef>
                <a:spcPts val="0"/>
              </a:spcBef>
              <a:spcAft>
                <a:spcPts val="0"/>
              </a:spcAft>
              <a:buFont typeface="Arial" panose="020B0604020202020204" pitchFamily="34" charset="0"/>
              <a:buChar char="•"/>
            </a:pPr>
            <a:endParaRPr lang="en-US" sz="6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spcBef>
                <a:spcPts val="0"/>
              </a:spcBef>
              <a:spcAft>
                <a:spcPts val="0"/>
              </a:spcAft>
              <a:buFont typeface="Arial" panose="020B0604020202020204" pitchFamily="34" charset="0"/>
              <a:buChar char="•"/>
            </a:pPr>
            <a:r>
              <a:rPr lang="en-US" sz="6400" dirty="0">
                <a:solidFill>
                  <a:schemeClr val="tx1"/>
                </a:solidFill>
                <a:latin typeface="Open Sans" panose="020B0606030504020204" pitchFamily="34" charset="0"/>
                <a:ea typeface="Open Sans" panose="020B0606030504020204" pitchFamily="34" charset="0"/>
                <a:cs typeface="Open Sans" panose="020B0606030504020204" pitchFamily="34" charset="0"/>
              </a:rPr>
              <a:t>Security Contracts</a:t>
            </a:r>
          </a:p>
          <a:p>
            <a:pPr marL="0" indent="0">
              <a:buNone/>
            </a:pPr>
            <a:endParaRPr lang="en-US" dirty="0"/>
          </a:p>
        </p:txBody>
      </p:sp>
      <p:pic>
        <p:nvPicPr>
          <p:cNvPr id="4" name="Picture 6">
            <a:extLst>
              <a:ext uri="{FF2B5EF4-FFF2-40B4-BE49-F238E27FC236}">
                <a16:creationId xmlns:a16="http://schemas.microsoft.com/office/drawing/2014/main" id="{4363B7EF-ACDA-9BC6-5524-3945566412A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677400" y="5443538"/>
            <a:ext cx="850900" cy="81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72023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0C1020-884B-45F0-AA0D-0759F1531E99}"/>
              </a:ext>
            </a:extLst>
          </p:cNvPr>
          <p:cNvSpPr>
            <a:spLocks noGrp="1"/>
          </p:cNvSpPr>
          <p:nvPr>
            <p:ph type="title"/>
          </p:nvPr>
        </p:nvSpPr>
        <p:spPr/>
        <p:txBody>
          <a:bodyPr>
            <a:normAutofit/>
          </a:bodyPr>
          <a:lstStyle/>
          <a:p>
            <a:r>
              <a:rPr lang="en-US" dirty="0">
                <a:solidFill>
                  <a:schemeClr val="accent2"/>
                </a:solidFill>
                <a:latin typeface="AvenirNext LT Pro Medium"/>
                <a:ea typeface="Open Sans" panose="020B0606030504020204" pitchFamily="34" charset="0"/>
                <a:cs typeface="Open Sans" panose="020B0606030504020204" pitchFamily="34" charset="0"/>
              </a:rPr>
              <a:t>Beyond our scope:</a:t>
            </a:r>
          </a:p>
        </p:txBody>
      </p:sp>
      <p:sp>
        <p:nvSpPr>
          <p:cNvPr id="3" name="Content Placeholder 2">
            <a:extLst>
              <a:ext uri="{FF2B5EF4-FFF2-40B4-BE49-F238E27FC236}">
                <a16:creationId xmlns:a16="http://schemas.microsoft.com/office/drawing/2014/main" id="{CBD6AAE8-1359-752D-BB28-6848EECFBF70}"/>
              </a:ext>
            </a:extLst>
          </p:cNvPr>
          <p:cNvSpPr>
            <a:spLocks noGrp="1"/>
          </p:cNvSpPr>
          <p:nvPr>
            <p:ph idx="1"/>
          </p:nvPr>
        </p:nvSpPr>
        <p:spPr>
          <a:xfrm>
            <a:off x="2437440" y="2101716"/>
            <a:ext cx="9032816" cy="3772873"/>
          </a:xfrm>
        </p:spPr>
        <p:txBody>
          <a:bodyPr>
            <a:noAutofit/>
          </a:bodyPr>
          <a:lstStyle/>
          <a:p>
            <a:pPr marL="85725" indent="-342900">
              <a:spcBef>
                <a:spcPts val="0"/>
              </a:spcBef>
              <a:spcAft>
                <a:spcPts val="0"/>
              </a:spcAft>
              <a:buFont typeface="Arial" panose="020B0604020202020204" pitchFamily="34" charset="0"/>
              <a:buChar char="•"/>
            </a:pPr>
            <a:r>
              <a:rPr lang="en-US"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Software and licensing agreements</a:t>
            </a:r>
          </a:p>
          <a:p>
            <a:pPr marL="85725" indent="-342900">
              <a:spcBef>
                <a:spcPts val="0"/>
              </a:spcBef>
              <a:spcAft>
                <a:spcPts val="0"/>
              </a:spcAft>
              <a:buFont typeface="Arial" panose="020B0604020202020204" pitchFamily="34" charset="0"/>
              <a:buChar char="•"/>
            </a:pPr>
            <a:endParaRPr lang="en-US" dirty="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p>
            <a:pPr marL="85725" indent="-342900">
              <a:spcBef>
                <a:spcPts val="0"/>
              </a:spcBef>
              <a:spcAft>
                <a:spcPts val="0"/>
              </a:spcAft>
              <a:buFont typeface="Arial" panose="020B0604020202020204" pitchFamily="34" charset="0"/>
              <a:buChar char="•"/>
            </a:pPr>
            <a:r>
              <a:rPr lang="en-US"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Purchase orders or sales agreements</a:t>
            </a:r>
          </a:p>
          <a:p>
            <a:pPr marL="85725" indent="-342900">
              <a:spcBef>
                <a:spcPts val="0"/>
              </a:spcBef>
              <a:spcAft>
                <a:spcPts val="0"/>
              </a:spcAft>
              <a:buFont typeface="Arial" panose="020B0604020202020204" pitchFamily="34" charset="0"/>
              <a:buChar char="•"/>
            </a:pPr>
            <a:endParaRPr lang="en-US" dirty="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p>
            <a:pPr marL="85725" indent="-342900">
              <a:spcBef>
                <a:spcPts val="0"/>
              </a:spcBef>
              <a:spcAft>
                <a:spcPts val="0"/>
              </a:spcAft>
              <a:buFont typeface="Arial" panose="020B0604020202020204" pitchFamily="34" charset="0"/>
              <a:buChar char="•"/>
            </a:pPr>
            <a:r>
              <a:rPr lang="en-US"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Real estate transfers</a:t>
            </a:r>
          </a:p>
          <a:p>
            <a:pPr marL="85725" indent="-342900">
              <a:spcBef>
                <a:spcPts val="0"/>
              </a:spcBef>
              <a:spcAft>
                <a:spcPts val="0"/>
              </a:spcAft>
              <a:buFont typeface="Arial" panose="020B0604020202020204" pitchFamily="34" charset="0"/>
              <a:buChar char="•"/>
            </a:pPr>
            <a:endParaRPr lang="en-US" dirty="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p>
            <a:pPr marL="85725" indent="-342900">
              <a:spcBef>
                <a:spcPts val="0"/>
              </a:spcBef>
              <a:spcAft>
                <a:spcPts val="0"/>
              </a:spcAft>
              <a:buFont typeface="Arial" panose="020B0604020202020204" pitchFamily="34" charset="0"/>
              <a:buChar char="•"/>
            </a:pPr>
            <a:r>
              <a:rPr lang="en-US"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Financial institutions/bank contracts/transactions</a:t>
            </a:r>
          </a:p>
          <a:p>
            <a:pPr marL="85725" indent="-342900">
              <a:spcBef>
                <a:spcPts val="0"/>
              </a:spcBef>
              <a:spcAft>
                <a:spcPts val="0"/>
              </a:spcAft>
              <a:buFont typeface="Arial" panose="020B0604020202020204" pitchFamily="34" charset="0"/>
              <a:buChar char="•"/>
            </a:pPr>
            <a:endParaRPr lang="en-US" dirty="0">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p>
            <a:pPr marL="85725" indent="-342900">
              <a:spcBef>
                <a:spcPts val="0"/>
              </a:spcBef>
              <a:spcAft>
                <a:spcPts val="0"/>
              </a:spcAft>
              <a:buFont typeface="Arial" panose="020B0604020202020204" pitchFamily="34" charset="0"/>
              <a:buChar char="•"/>
            </a:pPr>
            <a:r>
              <a:rPr lang="en-US"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Fleet Service Agreements (or offsite service agreements)</a:t>
            </a:r>
          </a:p>
        </p:txBody>
      </p:sp>
      <p:pic>
        <p:nvPicPr>
          <p:cNvPr id="4" name="Picture 6">
            <a:extLst>
              <a:ext uri="{FF2B5EF4-FFF2-40B4-BE49-F238E27FC236}">
                <a16:creationId xmlns:a16="http://schemas.microsoft.com/office/drawing/2014/main" id="{03111CED-8A3C-6C3D-6A29-7F5C7EF3938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677400" y="5443538"/>
            <a:ext cx="850900" cy="81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382330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098C7F-BB38-ECE0-9510-F508EEEE670B}"/>
              </a:ext>
            </a:extLst>
          </p:cNvPr>
          <p:cNvSpPr>
            <a:spLocks noGrp="1"/>
          </p:cNvSpPr>
          <p:nvPr>
            <p:ph type="title"/>
          </p:nvPr>
        </p:nvSpPr>
        <p:spPr/>
        <p:txBody>
          <a:bodyPr>
            <a:normAutofit/>
          </a:bodyPr>
          <a:lstStyle/>
          <a:p>
            <a:r>
              <a:rPr lang="en-US" dirty="0">
                <a:solidFill>
                  <a:schemeClr val="accent2"/>
                </a:solidFill>
                <a:latin typeface="AvenirNext LT Pro Medium"/>
                <a:ea typeface="Open Sans" panose="020B0606030504020204" pitchFamily="34" charset="0"/>
                <a:cs typeface="Open Sans" panose="020B0606030504020204" pitchFamily="34" charset="0"/>
              </a:rPr>
              <a:t>CMG addendums/sample contracts</a:t>
            </a:r>
            <a:endParaRPr lang="en-US" dirty="0">
              <a:solidFill>
                <a:schemeClr val="accent2"/>
              </a:solidFill>
              <a:latin typeface="AvenirNext LT Pro Medium"/>
            </a:endParaRPr>
          </a:p>
        </p:txBody>
      </p:sp>
      <p:sp>
        <p:nvSpPr>
          <p:cNvPr id="3" name="Content Placeholder 2">
            <a:extLst>
              <a:ext uri="{FF2B5EF4-FFF2-40B4-BE49-F238E27FC236}">
                <a16:creationId xmlns:a16="http://schemas.microsoft.com/office/drawing/2014/main" id="{36CB63A5-1B1A-E5E5-2007-E620C8E2393D}"/>
              </a:ext>
            </a:extLst>
          </p:cNvPr>
          <p:cNvSpPr>
            <a:spLocks noGrp="1"/>
          </p:cNvSpPr>
          <p:nvPr>
            <p:ph idx="1"/>
          </p:nvPr>
        </p:nvSpPr>
        <p:spPr/>
        <p:txBody>
          <a:bodyPr/>
          <a:lstStyle/>
          <a:p>
            <a:pPr lvl="1">
              <a:lnSpc>
                <a:spcPct val="107000"/>
              </a:lnSpc>
              <a:buFont typeface="Arial" panose="020B0604020202020204" pitchFamily="34" charset="0"/>
              <a:buChar char="•"/>
            </a:pP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Addendum to Construction Contract</a:t>
            </a:r>
          </a:p>
          <a:p>
            <a:pPr lvl="1">
              <a:lnSpc>
                <a:spcPct val="107000"/>
              </a:lnSpc>
              <a:buFont typeface="Arial" panose="020B0604020202020204" pitchFamily="34" charset="0"/>
              <a:buChar char="•"/>
            </a:pP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Addendum to Construction Contract (When contractor provides Builder’s Risk Coverage)</a:t>
            </a:r>
          </a:p>
          <a:p>
            <a:pPr lvl="1">
              <a:lnSpc>
                <a:spcPct val="107000"/>
              </a:lnSpc>
              <a:buFont typeface="Arial" panose="020B0604020202020204" pitchFamily="34" charset="0"/>
              <a:buChar char="•"/>
            </a:pP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AIA Documents (needed deletions)</a:t>
            </a:r>
          </a:p>
          <a:p>
            <a:pPr lvl="1">
              <a:lnSpc>
                <a:spcPct val="107000"/>
              </a:lnSpc>
              <a:buFont typeface="Arial" panose="020B0604020202020204" pitchFamily="34" charset="0"/>
              <a:buChar char="•"/>
            </a:pP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Addendum to Service Contract </a:t>
            </a:r>
          </a:p>
          <a:p>
            <a:pPr lvl="1">
              <a:lnSpc>
                <a:spcPct val="107000"/>
              </a:lnSpc>
              <a:buFont typeface="Arial" panose="020B0604020202020204" pitchFamily="34" charset="0"/>
              <a:buChar char="•"/>
            </a:pP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Facility Usage/Indemnity Agreement </a:t>
            </a:r>
          </a:p>
          <a:p>
            <a:pPr lvl="1">
              <a:lnSpc>
                <a:spcPct val="107000"/>
              </a:lnSpc>
              <a:buFont typeface="Arial" panose="020B0604020202020204" pitchFamily="34" charset="0"/>
              <a:buChar char="•"/>
            </a:pP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Addendum to Lease </a:t>
            </a:r>
          </a:p>
          <a:p>
            <a:pPr lvl="1">
              <a:lnSpc>
                <a:spcPct val="107000"/>
              </a:lnSpc>
              <a:buFont typeface="Arial" panose="020B0604020202020204" pitchFamily="34" charset="0"/>
              <a:buChar char="•"/>
            </a:pP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Adult Hold Harmless/Indemnity Agreement </a:t>
            </a:r>
          </a:p>
          <a:p>
            <a:pPr lvl="1">
              <a:lnSpc>
                <a:spcPct val="107000"/>
              </a:lnSpc>
              <a:buFont typeface="Arial" panose="020B0604020202020204" pitchFamily="34" charset="0"/>
              <a:buChar char="•"/>
            </a:pP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Addendum to Contract (CMG’s Coverage &amp; Indemnification Guidelines)</a:t>
            </a:r>
          </a:p>
          <a:p>
            <a:pPr lvl="1">
              <a:lnSpc>
                <a:spcPct val="107000"/>
              </a:lnSpc>
              <a:buFont typeface="Arial" panose="020B0604020202020204" pitchFamily="34" charset="0"/>
              <a:buChar char="•"/>
            </a:pP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Vendor Hold Harmless/Indemnity Agreement</a:t>
            </a:r>
          </a:p>
          <a:p>
            <a:endParaRPr lang="en-US" dirty="0"/>
          </a:p>
        </p:txBody>
      </p:sp>
      <p:pic>
        <p:nvPicPr>
          <p:cNvPr id="4" name="Picture 6">
            <a:extLst>
              <a:ext uri="{FF2B5EF4-FFF2-40B4-BE49-F238E27FC236}">
                <a16:creationId xmlns:a16="http://schemas.microsoft.com/office/drawing/2014/main" id="{BFA86E3A-C006-BE13-BFD4-207659212F1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677400" y="5443538"/>
            <a:ext cx="850900" cy="81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032700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B53C63-E4DE-CF0C-E971-6BDC8E08BA18}"/>
              </a:ext>
            </a:extLst>
          </p:cNvPr>
          <p:cNvSpPr>
            <a:spLocks noGrp="1"/>
          </p:cNvSpPr>
          <p:nvPr>
            <p:ph type="title"/>
          </p:nvPr>
        </p:nvSpPr>
        <p:spPr/>
        <p:txBody>
          <a:bodyPr/>
          <a:lstStyle/>
          <a:p>
            <a:r>
              <a:rPr lang="en-US" dirty="0">
                <a:solidFill>
                  <a:schemeClr val="accent2"/>
                </a:solidFill>
                <a:latin typeface="AvenirNext LT Pro Medium"/>
              </a:rPr>
              <a:t>Benefits to Using Our Addendums</a:t>
            </a:r>
          </a:p>
        </p:txBody>
      </p:sp>
      <p:sp>
        <p:nvSpPr>
          <p:cNvPr id="3" name="Content Placeholder 2">
            <a:extLst>
              <a:ext uri="{FF2B5EF4-FFF2-40B4-BE49-F238E27FC236}">
                <a16:creationId xmlns:a16="http://schemas.microsoft.com/office/drawing/2014/main" id="{B0A22DD0-5C6C-3274-3787-B826DC0CD517}"/>
              </a:ext>
            </a:extLst>
          </p:cNvPr>
          <p:cNvSpPr>
            <a:spLocks noGrp="1"/>
          </p:cNvSpPr>
          <p:nvPr>
            <p:ph idx="1"/>
          </p:nvPr>
        </p:nvSpPr>
        <p:spPr/>
        <p:txBody>
          <a:bodyPr/>
          <a:lstStyle/>
          <a:p>
            <a:endParaRPr lang="en-US" dirty="0"/>
          </a:p>
          <a:p>
            <a:pPr>
              <a:buFont typeface="Arial" panose="020B0604020202020204" pitchFamily="34" charset="0"/>
              <a:buChar char="•"/>
            </a:pP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They already address our insurance and indemnification concerns in contracts</a:t>
            </a:r>
          </a:p>
          <a:p>
            <a:pPr>
              <a:buFont typeface="Arial" panose="020B0604020202020204" pitchFamily="34" charset="0"/>
              <a:buChar char="•"/>
            </a:pP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They save time by assisting our membership in neutralizing unfavorable insurance language.</a:t>
            </a:r>
          </a:p>
        </p:txBody>
      </p:sp>
      <p:pic>
        <p:nvPicPr>
          <p:cNvPr id="4" name="Picture 6">
            <a:extLst>
              <a:ext uri="{FF2B5EF4-FFF2-40B4-BE49-F238E27FC236}">
                <a16:creationId xmlns:a16="http://schemas.microsoft.com/office/drawing/2014/main" id="{E0F7A89C-33A3-97A9-D63A-D76CFAD2FC1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677400" y="5443538"/>
            <a:ext cx="850900" cy="81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869660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0C2A1F-D573-820A-A92E-A9E949EB793D}"/>
              </a:ext>
            </a:extLst>
          </p:cNvPr>
          <p:cNvSpPr>
            <a:spLocks noGrp="1"/>
          </p:cNvSpPr>
          <p:nvPr>
            <p:ph type="title"/>
          </p:nvPr>
        </p:nvSpPr>
        <p:spPr/>
        <p:txBody>
          <a:bodyPr/>
          <a:lstStyle/>
          <a:p>
            <a:r>
              <a:rPr lang="en-US" dirty="0">
                <a:solidFill>
                  <a:schemeClr val="accent2"/>
                </a:solidFill>
                <a:latin typeface="AvenirNext LT Pro Medium"/>
              </a:rPr>
              <a:t>Certificate of Insurance (COI)</a:t>
            </a:r>
          </a:p>
        </p:txBody>
      </p:sp>
      <p:sp>
        <p:nvSpPr>
          <p:cNvPr id="7" name="Content Placeholder 6">
            <a:extLst>
              <a:ext uri="{FF2B5EF4-FFF2-40B4-BE49-F238E27FC236}">
                <a16:creationId xmlns:a16="http://schemas.microsoft.com/office/drawing/2014/main" id="{F41EB053-7EBE-3C4C-E768-686D18321F25}"/>
              </a:ext>
            </a:extLst>
          </p:cNvPr>
          <p:cNvSpPr>
            <a:spLocks noGrp="1"/>
          </p:cNvSpPr>
          <p:nvPr>
            <p:ph idx="1"/>
          </p:nvPr>
        </p:nvSpPr>
        <p:spPr/>
        <p:txBody>
          <a:bodyPr/>
          <a:lstStyle/>
          <a:p>
            <a:endParaRPr lang="en-US" dirty="0"/>
          </a:p>
          <a:p>
            <a:r>
              <a:rPr lang="en-US" dirty="0">
                <a:solidFill>
                  <a:schemeClr val="tx1"/>
                </a:solidFill>
                <a:latin typeface="Borgia Pro" panose="02020605060306020A03" pitchFamily="18" charset="0"/>
                <a:ea typeface="Open Sans" panose="020B0606030504020204" pitchFamily="34" charset="0"/>
                <a:cs typeface="Open Sans" panose="020B0606030504020204" pitchFamily="34" charset="0"/>
              </a:rPr>
              <a:t>What is a COI?</a:t>
            </a:r>
          </a:p>
          <a:p>
            <a:pPr lvl="1">
              <a:buFont typeface="Arial" panose="020B0604020202020204" pitchFamily="34" charset="0"/>
              <a:buChar char="•"/>
            </a:pP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A certificate of insurance (COI) is a document that provides proof of insurance and summarizes the key details of an insurance policy, such as the types of coverage, policy limits, and effective dates. </a:t>
            </a:r>
          </a:p>
          <a:p>
            <a:pPr lvl="1">
              <a:buFont typeface="Arial" panose="020B0604020202020204" pitchFamily="34" charset="0"/>
              <a:buChar char="•"/>
            </a:pP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It is used to prove that the party you have hired has the required insurance coverage for a contract, project, or transaction necessary to protect all parties involved from financial risk. </a:t>
            </a:r>
          </a:p>
          <a:p>
            <a:pPr lvl="1">
              <a:buFont typeface="Arial" panose="020B0604020202020204" pitchFamily="34" charset="0"/>
              <a:buChar char="•"/>
            </a:pP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A COI is not an insurance policy rather it is a summary of the type of insurance coverage available.</a:t>
            </a:r>
          </a:p>
        </p:txBody>
      </p:sp>
      <p:pic>
        <p:nvPicPr>
          <p:cNvPr id="3" name="Picture 6">
            <a:extLst>
              <a:ext uri="{FF2B5EF4-FFF2-40B4-BE49-F238E27FC236}">
                <a16:creationId xmlns:a16="http://schemas.microsoft.com/office/drawing/2014/main" id="{97C5CC73-943E-F5C6-CB08-683380827B5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677400" y="5443538"/>
            <a:ext cx="850900" cy="81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580836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5FDF2F-13D7-F6A3-A293-A5145AFC5EC1}"/>
              </a:ext>
            </a:extLst>
          </p:cNvPr>
          <p:cNvSpPr>
            <a:spLocks noGrp="1"/>
          </p:cNvSpPr>
          <p:nvPr>
            <p:ph type="title"/>
          </p:nvPr>
        </p:nvSpPr>
        <p:spPr/>
        <p:txBody>
          <a:bodyPr/>
          <a:lstStyle/>
          <a:p>
            <a:r>
              <a:rPr lang="en-US" dirty="0">
                <a:solidFill>
                  <a:schemeClr val="accent2"/>
                </a:solidFill>
                <a:latin typeface="AvenirNext LT Pro Medium"/>
              </a:rPr>
              <a:t>Additional Insured Status</a:t>
            </a:r>
          </a:p>
        </p:txBody>
      </p:sp>
      <p:sp>
        <p:nvSpPr>
          <p:cNvPr id="3" name="Content Placeholder 2">
            <a:extLst>
              <a:ext uri="{FF2B5EF4-FFF2-40B4-BE49-F238E27FC236}">
                <a16:creationId xmlns:a16="http://schemas.microsoft.com/office/drawing/2014/main" id="{F0DB343C-C5FA-973B-65D6-5A8CD70AEFDE}"/>
              </a:ext>
            </a:extLst>
          </p:cNvPr>
          <p:cNvSpPr>
            <a:spLocks noGrp="1"/>
          </p:cNvSpPr>
          <p:nvPr>
            <p:ph idx="1"/>
          </p:nvPr>
        </p:nvSpPr>
        <p:spPr/>
        <p:txBody>
          <a:bodyPr>
            <a:normAutofit/>
          </a:bodyPr>
          <a:lstStyle/>
          <a:p>
            <a:pPr>
              <a:buFont typeface="Arial" panose="020B0604020202020204" pitchFamily="34" charset="0"/>
              <a:buChar char="•"/>
            </a:pP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The insurance certificate furnished to the parish by a contract partner must indicate in writing that both your parish and the Diocese of Des Moines are named as an additional insured.</a:t>
            </a:r>
          </a:p>
          <a:p>
            <a:pPr>
              <a:buFont typeface="Arial" panose="020B0604020202020204" pitchFamily="34" charset="0"/>
              <a:buChar char="•"/>
            </a:pP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It is not adequate to obtain a certificate of insurance from a contract partner which names the parish and Diocese as a “certificate holder.” The insurance policy must be endorsed and certificate reflect the Additional Insured endorsement.</a:t>
            </a:r>
          </a:p>
          <a:p>
            <a:pPr>
              <a:buFont typeface="Arial" panose="020B0604020202020204" pitchFamily="34" charset="0"/>
              <a:buChar char="•"/>
            </a:pP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When named as Additional Insured, the 3rd party policy must provide the defense.</a:t>
            </a:r>
          </a:p>
          <a:p>
            <a:pPr>
              <a:buFont typeface="Arial" panose="020B0604020202020204" pitchFamily="34" charset="0"/>
              <a:buChar char="•"/>
            </a:pP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Since a contract partner will have to make a specific request to their insurance company to get the parish named as an additional insured, it is important to inform them of this requirement well in advance.</a:t>
            </a:r>
          </a:p>
        </p:txBody>
      </p:sp>
      <p:pic>
        <p:nvPicPr>
          <p:cNvPr id="4" name="Picture 6">
            <a:extLst>
              <a:ext uri="{FF2B5EF4-FFF2-40B4-BE49-F238E27FC236}">
                <a16:creationId xmlns:a16="http://schemas.microsoft.com/office/drawing/2014/main" id="{16D80859-A3E8-B2A4-6163-D37A2C48E9F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677400" y="5443538"/>
            <a:ext cx="850900" cy="81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690968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196ED2-92AF-7663-3B74-74A68C4F487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7407BFF-7454-6DEA-BD31-87269B55DAAE}"/>
              </a:ext>
            </a:extLst>
          </p:cNvPr>
          <p:cNvSpPr>
            <a:spLocks noGrp="1"/>
          </p:cNvSpPr>
          <p:nvPr>
            <p:ph type="title" idx="4294967295"/>
          </p:nvPr>
        </p:nvSpPr>
        <p:spPr>
          <a:xfrm>
            <a:off x="2047875" y="144464"/>
            <a:ext cx="7543800" cy="941387"/>
          </a:xfrm>
        </p:spPr>
        <p:txBody>
          <a:bodyPr>
            <a:normAutofit/>
          </a:bodyPr>
          <a:lstStyle/>
          <a:p>
            <a:r>
              <a:rPr lang="en-US" sz="2200" dirty="0">
                <a:latin typeface="Open Sans" panose="020B0606030504020204" pitchFamily="34" charset="0"/>
                <a:ea typeface="Open Sans" panose="020B0606030504020204" pitchFamily="34" charset="0"/>
                <a:cs typeface="Open Sans" panose="020B0606030504020204" pitchFamily="34" charset="0"/>
              </a:rPr>
              <a:t>Available Training Resources</a:t>
            </a:r>
            <a:endParaRPr lang="en-US" sz="1400" dirty="0">
              <a:latin typeface="Open Sans" panose="020B0606030504020204" pitchFamily="34" charset="0"/>
              <a:ea typeface="Open Sans" panose="020B0606030504020204" pitchFamily="34" charset="0"/>
              <a:cs typeface="Open Sans" panose="020B0606030504020204" pitchFamily="34" charset="0"/>
            </a:endParaRPr>
          </a:p>
        </p:txBody>
      </p:sp>
      <p:sp>
        <p:nvSpPr>
          <p:cNvPr id="3" name="Content Placeholder 2">
            <a:extLst>
              <a:ext uri="{FF2B5EF4-FFF2-40B4-BE49-F238E27FC236}">
                <a16:creationId xmlns:a16="http://schemas.microsoft.com/office/drawing/2014/main" id="{BADECC7A-22F2-7662-A4A5-0DD91F213137}"/>
              </a:ext>
            </a:extLst>
          </p:cNvPr>
          <p:cNvSpPr>
            <a:spLocks noGrp="1"/>
          </p:cNvSpPr>
          <p:nvPr>
            <p:ph idx="4294967295"/>
          </p:nvPr>
        </p:nvSpPr>
        <p:spPr>
          <a:xfrm>
            <a:off x="1665371" y="1193800"/>
            <a:ext cx="8861258" cy="5130800"/>
          </a:xfrm>
        </p:spPr>
        <p:txBody>
          <a:bodyPr numCol="3">
            <a:noAutofit/>
          </a:bodyPr>
          <a:lstStyle/>
          <a:p>
            <a:pPr marL="201168" lvl="1" indent="0">
              <a:lnSpc>
                <a:spcPct val="110000"/>
              </a:lnSpc>
              <a:spcBef>
                <a:spcPts val="0"/>
              </a:spcBef>
              <a:spcAft>
                <a:spcPts val="0"/>
              </a:spcAft>
              <a:buNone/>
            </a:pPr>
            <a:r>
              <a:rPr lang="en-US" sz="1100" b="1" dirty="0">
                <a:latin typeface="Open Sans" panose="020B0606030504020204" pitchFamily="34" charset="0"/>
                <a:ea typeface="Open Sans" panose="020B0606030504020204" pitchFamily="34" charset="0"/>
                <a:cs typeface="Open Sans" panose="020B0606030504020204" pitchFamily="34" charset="0"/>
              </a:rPr>
              <a:t>Risk Management “CARES” </a:t>
            </a:r>
            <a:br>
              <a:rPr lang="en-US" sz="1100" b="1" dirty="0">
                <a:latin typeface="Open Sans" panose="020B0606030504020204" pitchFamily="34" charset="0"/>
                <a:ea typeface="Open Sans" panose="020B0606030504020204" pitchFamily="34" charset="0"/>
                <a:cs typeface="Open Sans" panose="020B0606030504020204" pitchFamily="34" charset="0"/>
              </a:rPr>
            </a:br>
            <a:r>
              <a:rPr lang="en-US" sz="1100" b="1" dirty="0">
                <a:latin typeface="Open Sans" panose="020B0606030504020204" pitchFamily="34" charset="0"/>
                <a:ea typeface="Open Sans" panose="020B0606030504020204" pitchFamily="34" charset="0"/>
                <a:cs typeface="Open Sans" panose="020B0606030504020204" pitchFamily="34" charset="0"/>
              </a:rPr>
              <a:t>Best Practice Resource Library</a:t>
            </a:r>
            <a:br>
              <a:rPr lang="en-US" sz="1100" b="1" dirty="0">
                <a:latin typeface="Open Sans" panose="020B0606030504020204" pitchFamily="34" charset="0"/>
                <a:ea typeface="Open Sans" panose="020B0606030504020204" pitchFamily="34" charset="0"/>
                <a:cs typeface="Open Sans" panose="020B0606030504020204" pitchFamily="34" charset="0"/>
              </a:rPr>
            </a:br>
            <a:endParaRPr lang="en-US" sz="1100" b="1" dirty="0">
              <a:latin typeface="Open Sans" panose="020B0606030504020204" pitchFamily="34" charset="0"/>
              <a:ea typeface="Open Sans" panose="020B0606030504020204" pitchFamily="34" charset="0"/>
              <a:cs typeface="Open Sans" panose="020B0606030504020204" pitchFamily="34" charset="0"/>
            </a:endParaRPr>
          </a:p>
          <a:p>
            <a:pPr marL="201168" lvl="1" indent="0">
              <a:lnSpc>
                <a:spcPct val="110000"/>
              </a:lnSpc>
              <a:spcBef>
                <a:spcPts val="0"/>
              </a:spcBef>
              <a:spcAft>
                <a:spcPts val="0"/>
              </a:spcAft>
              <a:buNone/>
            </a:pPr>
            <a:r>
              <a:rPr lang="en-US" sz="1100" b="1" dirty="0">
                <a:latin typeface="Open Sans" panose="020B0606030504020204" pitchFamily="34" charset="0"/>
                <a:ea typeface="Open Sans" panose="020B0606030504020204" pitchFamily="34" charset="0"/>
                <a:cs typeface="Open Sans" panose="020B0606030504020204" pitchFamily="34" charset="0"/>
              </a:rPr>
              <a:t>Transportation </a:t>
            </a:r>
          </a:p>
          <a:p>
            <a:pPr lvl="1">
              <a:lnSpc>
                <a:spcPct val="110000"/>
              </a:lnSpc>
              <a:spcBef>
                <a:spcPts val="0"/>
              </a:spcBef>
              <a:spcAft>
                <a:spcPts val="0"/>
              </a:spcAft>
              <a:buFont typeface="Arial" panose="020B0604020202020204" pitchFamily="34" charset="0"/>
              <a:buChar char="•"/>
            </a:pPr>
            <a:r>
              <a:rPr lang="en-US" sz="1100" i="1" dirty="0">
                <a:latin typeface="Open Sans" panose="020B0606030504020204" pitchFamily="34" charset="0"/>
                <a:ea typeface="Open Sans" panose="020B0606030504020204" pitchFamily="34" charset="0"/>
                <a:cs typeface="Open Sans" panose="020B0606030504020204" pitchFamily="34" charset="0"/>
              </a:rPr>
              <a:t>Be Smart – Drive Safe II</a:t>
            </a:r>
          </a:p>
          <a:p>
            <a:pPr lvl="1">
              <a:lnSpc>
                <a:spcPct val="110000"/>
              </a:lnSpc>
              <a:spcBef>
                <a:spcPts val="0"/>
              </a:spcBef>
              <a:spcAft>
                <a:spcPts val="0"/>
              </a:spcAft>
              <a:buFont typeface="Arial" panose="020B0604020202020204" pitchFamily="34" charset="0"/>
              <a:buChar char="•"/>
            </a:pPr>
            <a:r>
              <a:rPr lang="en-US" sz="1100" i="1" dirty="0">
                <a:latin typeface="Open Sans" panose="020B0606030504020204" pitchFamily="34" charset="0"/>
                <a:ea typeface="Open Sans" panose="020B0606030504020204" pitchFamily="34" charset="0"/>
                <a:cs typeface="Open Sans" panose="020B0606030504020204" pitchFamily="34" charset="0"/>
              </a:rPr>
              <a:t>Church Transportation – Is it Necessary and Ministry Based?</a:t>
            </a:r>
          </a:p>
          <a:p>
            <a:pPr lvl="1">
              <a:lnSpc>
                <a:spcPct val="110000"/>
              </a:lnSpc>
              <a:spcBef>
                <a:spcPts val="0"/>
              </a:spcBef>
              <a:spcAft>
                <a:spcPts val="0"/>
              </a:spcAft>
              <a:buFont typeface="Arial" panose="020B0604020202020204" pitchFamily="34" charset="0"/>
              <a:buChar char="•"/>
            </a:pPr>
            <a:r>
              <a:rPr lang="en-US" sz="1100" i="1" dirty="0">
                <a:latin typeface="Open Sans" panose="020B0606030504020204" pitchFamily="34" charset="0"/>
                <a:ea typeface="Open Sans" panose="020B0606030504020204" pitchFamily="34" charset="0"/>
                <a:cs typeface="Open Sans" panose="020B0606030504020204" pitchFamily="34" charset="0"/>
              </a:rPr>
              <a:t>Completely Avoidable Tragedy </a:t>
            </a:r>
            <a:br>
              <a:rPr lang="en-US" sz="1100" i="1" dirty="0">
                <a:latin typeface="Open Sans" panose="020B0606030504020204" pitchFamily="34" charset="0"/>
                <a:ea typeface="Open Sans" panose="020B0606030504020204" pitchFamily="34" charset="0"/>
                <a:cs typeface="Open Sans" panose="020B0606030504020204" pitchFamily="34" charset="0"/>
              </a:rPr>
            </a:br>
            <a:endParaRPr lang="en-US" sz="1100" i="1" dirty="0">
              <a:latin typeface="Open Sans" panose="020B0606030504020204" pitchFamily="34" charset="0"/>
              <a:ea typeface="Open Sans" panose="020B0606030504020204" pitchFamily="34" charset="0"/>
              <a:cs typeface="Open Sans" panose="020B0606030504020204" pitchFamily="34" charset="0"/>
            </a:endParaRPr>
          </a:p>
          <a:p>
            <a:pPr marL="201168" lvl="1" indent="0">
              <a:lnSpc>
                <a:spcPct val="110000"/>
              </a:lnSpc>
              <a:spcBef>
                <a:spcPts val="0"/>
              </a:spcBef>
              <a:spcAft>
                <a:spcPts val="0"/>
              </a:spcAft>
              <a:buNone/>
            </a:pPr>
            <a:r>
              <a:rPr lang="en-US" sz="1100" b="1" dirty="0">
                <a:latin typeface="Open Sans" panose="020B0606030504020204" pitchFamily="34" charset="0"/>
                <a:ea typeface="Open Sans" panose="020B0606030504020204" pitchFamily="34" charset="0"/>
                <a:cs typeface="Open Sans" panose="020B0606030504020204" pitchFamily="34" charset="0"/>
              </a:rPr>
              <a:t>Youth Ministry</a:t>
            </a:r>
          </a:p>
          <a:p>
            <a:pPr lvl="1">
              <a:lnSpc>
                <a:spcPct val="110000"/>
              </a:lnSpc>
              <a:spcBef>
                <a:spcPts val="0"/>
              </a:spcBef>
              <a:spcAft>
                <a:spcPts val="0"/>
              </a:spcAft>
            </a:pPr>
            <a:r>
              <a:rPr lang="en-US" sz="1100" i="1" dirty="0">
                <a:latin typeface="Open Sans" panose="020B0606030504020204" pitchFamily="34" charset="0"/>
                <a:ea typeface="Open Sans" panose="020B0606030504020204" pitchFamily="34" charset="0"/>
                <a:cs typeface="Open Sans" panose="020B0606030504020204" pitchFamily="34" charset="0"/>
              </a:rPr>
              <a:t>Youth Ministry – Everything Matters and Everyone Has a Role</a:t>
            </a:r>
            <a:br>
              <a:rPr lang="en-US" sz="1100" i="1" dirty="0">
                <a:latin typeface="Open Sans" panose="020B0606030504020204" pitchFamily="34" charset="0"/>
                <a:ea typeface="Open Sans" panose="020B0606030504020204" pitchFamily="34" charset="0"/>
                <a:cs typeface="Open Sans" panose="020B0606030504020204" pitchFamily="34" charset="0"/>
              </a:rPr>
            </a:br>
            <a:endParaRPr lang="en-US" sz="1100" i="1" dirty="0">
              <a:latin typeface="Open Sans" panose="020B0606030504020204" pitchFamily="34" charset="0"/>
              <a:ea typeface="Open Sans" panose="020B0606030504020204" pitchFamily="34" charset="0"/>
              <a:cs typeface="Open Sans" panose="020B0606030504020204" pitchFamily="34" charset="0"/>
            </a:endParaRPr>
          </a:p>
          <a:p>
            <a:pPr marL="201168" lvl="1" indent="0">
              <a:lnSpc>
                <a:spcPct val="110000"/>
              </a:lnSpc>
              <a:spcBef>
                <a:spcPts val="0"/>
              </a:spcBef>
              <a:spcAft>
                <a:spcPts val="0"/>
              </a:spcAft>
              <a:buNone/>
            </a:pPr>
            <a:r>
              <a:rPr lang="en-US" sz="1100" b="1" dirty="0">
                <a:latin typeface="Open Sans" panose="020B0606030504020204" pitchFamily="34" charset="0"/>
                <a:ea typeface="Open Sans" panose="020B0606030504020204" pitchFamily="34" charset="0"/>
                <a:cs typeface="Open Sans" panose="020B0606030504020204" pitchFamily="34" charset="0"/>
              </a:rPr>
              <a:t>Safe Environment</a:t>
            </a:r>
          </a:p>
          <a:p>
            <a:pPr lvl="1">
              <a:lnSpc>
                <a:spcPct val="110000"/>
              </a:lnSpc>
              <a:spcBef>
                <a:spcPts val="0"/>
              </a:spcBef>
              <a:spcAft>
                <a:spcPts val="0"/>
              </a:spcAft>
            </a:pPr>
            <a:r>
              <a:rPr lang="en-US" sz="1100" i="1" dirty="0">
                <a:latin typeface="Open Sans" panose="020B0606030504020204" pitchFamily="34" charset="0"/>
                <a:ea typeface="Open Sans" panose="020B0606030504020204" pitchFamily="34" charset="0"/>
                <a:cs typeface="Open Sans" panose="020B0606030504020204" pitchFamily="34" charset="0"/>
              </a:rPr>
              <a:t>Safe Haven – It’s Up to You</a:t>
            </a:r>
            <a:r>
              <a:rPr lang="en-US" sz="1100" dirty="0">
                <a:latin typeface="Open Sans" panose="020B0606030504020204" pitchFamily="34" charset="0"/>
                <a:ea typeface="Open Sans" panose="020B0606030504020204" pitchFamily="34" charset="0"/>
                <a:cs typeface="Open Sans" panose="020B0606030504020204" pitchFamily="34" charset="0"/>
              </a:rPr>
              <a:t> (3-part training program)</a:t>
            </a:r>
          </a:p>
          <a:p>
            <a:pPr lvl="1">
              <a:lnSpc>
                <a:spcPct val="110000"/>
              </a:lnSpc>
              <a:spcBef>
                <a:spcPts val="0"/>
              </a:spcBef>
              <a:spcAft>
                <a:spcPts val="0"/>
              </a:spcAft>
            </a:pPr>
            <a:r>
              <a:rPr lang="en-US" sz="1100" i="1" dirty="0">
                <a:latin typeface="Open Sans" panose="020B0606030504020204" pitchFamily="34" charset="0"/>
                <a:ea typeface="Open Sans" panose="020B0606030504020204" pitchFamily="34" charset="0"/>
                <a:cs typeface="Open Sans" panose="020B0606030504020204" pitchFamily="34" charset="0"/>
              </a:rPr>
              <a:t>A Safe Haven Starts at Home </a:t>
            </a:r>
          </a:p>
          <a:p>
            <a:pPr lvl="1">
              <a:lnSpc>
                <a:spcPct val="110000"/>
              </a:lnSpc>
              <a:spcBef>
                <a:spcPts val="0"/>
              </a:spcBef>
              <a:spcAft>
                <a:spcPts val="0"/>
              </a:spcAft>
            </a:pPr>
            <a:r>
              <a:rPr lang="en-US" sz="1100" i="1" dirty="0">
                <a:latin typeface="Open Sans" panose="020B0606030504020204" pitchFamily="34" charset="0"/>
                <a:ea typeface="Open Sans" panose="020B0606030504020204" pitchFamily="34" charset="0"/>
                <a:cs typeface="Open Sans" panose="020B0606030504020204" pitchFamily="34" charset="0"/>
              </a:rPr>
              <a:t>A Safe Side of the Line </a:t>
            </a:r>
          </a:p>
          <a:p>
            <a:pPr lvl="1">
              <a:lnSpc>
                <a:spcPct val="110000"/>
              </a:lnSpc>
              <a:spcBef>
                <a:spcPts val="0"/>
              </a:spcBef>
              <a:spcAft>
                <a:spcPts val="0"/>
              </a:spcAft>
            </a:pPr>
            <a:r>
              <a:rPr lang="en-US" sz="1100" i="1" dirty="0">
                <a:latin typeface="Open Sans" panose="020B0606030504020204" pitchFamily="34" charset="0"/>
                <a:ea typeface="Open Sans" panose="020B0606030504020204" pitchFamily="34" charset="0"/>
                <a:cs typeface="Open Sans" panose="020B0606030504020204" pitchFamily="34" charset="0"/>
              </a:rPr>
              <a:t>Safe Haven: Religious Education</a:t>
            </a:r>
          </a:p>
          <a:p>
            <a:pPr lvl="1">
              <a:lnSpc>
                <a:spcPct val="110000"/>
              </a:lnSpc>
              <a:spcBef>
                <a:spcPts val="0"/>
              </a:spcBef>
              <a:spcAft>
                <a:spcPts val="0"/>
              </a:spcAft>
            </a:pPr>
            <a:r>
              <a:rPr lang="en-US" sz="1100" i="1" dirty="0">
                <a:latin typeface="Open Sans" panose="020B0606030504020204" pitchFamily="34" charset="0"/>
                <a:ea typeface="Open Sans" panose="020B0606030504020204" pitchFamily="34" charset="0"/>
                <a:cs typeface="Open Sans" panose="020B0606030504020204" pitchFamily="34" charset="0"/>
              </a:rPr>
              <a:t>Vulnerable Adults eLearning</a:t>
            </a:r>
          </a:p>
          <a:p>
            <a:pPr lvl="1">
              <a:lnSpc>
                <a:spcPct val="110000"/>
              </a:lnSpc>
              <a:spcBef>
                <a:spcPts val="0"/>
              </a:spcBef>
              <a:spcAft>
                <a:spcPts val="0"/>
              </a:spcAft>
            </a:pPr>
            <a:r>
              <a:rPr lang="en-US" sz="1100" i="1" dirty="0">
                <a:latin typeface="Open Sans" panose="020B0606030504020204" pitchFamily="34" charset="0"/>
                <a:ea typeface="Open Sans" panose="020B0606030504020204" pitchFamily="34" charset="0"/>
                <a:cs typeface="Open Sans" panose="020B0606030504020204" pitchFamily="34" charset="0"/>
              </a:rPr>
              <a:t>Protecting Vulnerable Adults</a:t>
            </a:r>
          </a:p>
          <a:p>
            <a:pPr lvl="1">
              <a:lnSpc>
                <a:spcPct val="110000"/>
              </a:lnSpc>
              <a:spcBef>
                <a:spcPts val="0"/>
              </a:spcBef>
              <a:spcAft>
                <a:spcPts val="0"/>
              </a:spcAft>
            </a:pPr>
            <a:r>
              <a:rPr lang="en-US" sz="1100" i="1" dirty="0">
                <a:latin typeface="Open Sans" panose="020B0606030504020204" pitchFamily="34" charset="0"/>
                <a:ea typeface="Open Sans" panose="020B0606030504020204" pitchFamily="34" charset="0"/>
                <a:cs typeface="Open Sans" panose="020B0606030504020204" pitchFamily="34" charset="0"/>
              </a:rPr>
              <a:t>Keeping Student Athletes Safe: Creating Emotional Security &amp; A Secure Environment </a:t>
            </a:r>
            <a:r>
              <a:rPr lang="en-US" sz="1100" b="1" i="1" dirty="0">
                <a:solidFill>
                  <a:srgbClr val="FF0000"/>
                </a:solidFill>
                <a:latin typeface="Open Sans" panose="020B0606030504020204" pitchFamily="34" charset="0"/>
                <a:ea typeface="Open Sans" panose="020B0606030504020204" pitchFamily="34" charset="0"/>
                <a:cs typeface="Open Sans" panose="020B0606030504020204" pitchFamily="34" charset="0"/>
              </a:rPr>
              <a:t>NEW!</a:t>
            </a:r>
            <a:endParaRPr lang="en-US" sz="1100" i="1" dirty="0">
              <a:latin typeface="Open Sans" panose="020B0606030504020204" pitchFamily="34" charset="0"/>
              <a:ea typeface="Open Sans" panose="020B0606030504020204" pitchFamily="34" charset="0"/>
              <a:cs typeface="Open Sans" panose="020B0606030504020204" pitchFamily="34" charset="0"/>
            </a:endParaRPr>
          </a:p>
          <a:p>
            <a:pPr lvl="1">
              <a:lnSpc>
                <a:spcPct val="110000"/>
              </a:lnSpc>
              <a:spcBef>
                <a:spcPts val="0"/>
              </a:spcBef>
              <a:spcAft>
                <a:spcPts val="0"/>
              </a:spcAft>
            </a:pPr>
            <a:r>
              <a:rPr lang="en-US" sz="1100" dirty="0">
                <a:latin typeface="Open Sans" panose="020B0606030504020204" pitchFamily="34" charset="0"/>
                <a:ea typeface="Open Sans" panose="020B0606030504020204" pitchFamily="34" charset="0"/>
                <a:cs typeface="Open Sans" panose="020B0606030504020204" pitchFamily="34" charset="0"/>
              </a:rPr>
              <a:t>CMG CARES for Kids Newsletters</a:t>
            </a:r>
            <a:br>
              <a:rPr lang="en-US" sz="1100" dirty="0">
                <a:latin typeface="Open Sans" panose="020B0606030504020204" pitchFamily="34" charset="0"/>
                <a:ea typeface="Open Sans" panose="020B0606030504020204" pitchFamily="34" charset="0"/>
                <a:cs typeface="Open Sans" panose="020B0606030504020204" pitchFamily="34" charset="0"/>
              </a:rPr>
            </a:br>
            <a:endParaRPr lang="en-US" sz="1100" dirty="0">
              <a:latin typeface="Open Sans" panose="020B0606030504020204" pitchFamily="34" charset="0"/>
              <a:ea typeface="Open Sans" panose="020B0606030504020204" pitchFamily="34" charset="0"/>
              <a:cs typeface="Open Sans" panose="020B0606030504020204" pitchFamily="34" charset="0"/>
            </a:endParaRPr>
          </a:p>
          <a:p>
            <a:pPr marL="201168" lvl="1" indent="0">
              <a:lnSpc>
                <a:spcPct val="110000"/>
              </a:lnSpc>
              <a:spcBef>
                <a:spcPts val="0"/>
              </a:spcBef>
              <a:spcAft>
                <a:spcPts val="0"/>
              </a:spcAft>
              <a:buNone/>
            </a:pPr>
            <a:endParaRPr lang="en-US" sz="1100" b="1" dirty="0">
              <a:latin typeface="Open Sans" panose="020B0606030504020204" pitchFamily="34" charset="0"/>
              <a:ea typeface="Open Sans" panose="020B0606030504020204" pitchFamily="34" charset="0"/>
              <a:cs typeface="Open Sans" panose="020B0606030504020204" pitchFamily="34" charset="0"/>
            </a:endParaRPr>
          </a:p>
          <a:p>
            <a:pPr marL="201168" lvl="1" indent="0">
              <a:lnSpc>
                <a:spcPct val="110000"/>
              </a:lnSpc>
              <a:spcBef>
                <a:spcPts val="0"/>
              </a:spcBef>
              <a:spcAft>
                <a:spcPts val="0"/>
              </a:spcAft>
              <a:buNone/>
            </a:pPr>
            <a:endParaRPr lang="en-US" sz="1100" b="1" dirty="0">
              <a:latin typeface="Open Sans" panose="020B0606030504020204" pitchFamily="34" charset="0"/>
              <a:ea typeface="Open Sans" panose="020B0606030504020204" pitchFamily="34" charset="0"/>
              <a:cs typeface="Open Sans" panose="020B0606030504020204" pitchFamily="34" charset="0"/>
            </a:endParaRPr>
          </a:p>
          <a:p>
            <a:pPr marL="201168" lvl="1" indent="0">
              <a:lnSpc>
                <a:spcPct val="110000"/>
              </a:lnSpc>
              <a:spcBef>
                <a:spcPts val="0"/>
              </a:spcBef>
              <a:spcAft>
                <a:spcPts val="0"/>
              </a:spcAft>
              <a:buNone/>
            </a:pPr>
            <a:r>
              <a:rPr lang="en-US" sz="1100" b="1" dirty="0">
                <a:latin typeface="Open Sans" panose="020B0606030504020204" pitchFamily="34" charset="0"/>
                <a:ea typeface="Open Sans" panose="020B0606030504020204" pitchFamily="34" charset="0"/>
                <a:cs typeface="Open Sans" panose="020B0606030504020204" pitchFamily="34" charset="0"/>
              </a:rPr>
              <a:t>Parish Festivals</a:t>
            </a:r>
          </a:p>
          <a:p>
            <a:pPr lvl="1">
              <a:lnSpc>
                <a:spcPct val="110000"/>
              </a:lnSpc>
              <a:spcBef>
                <a:spcPts val="0"/>
              </a:spcBef>
              <a:spcAft>
                <a:spcPts val="0"/>
              </a:spcAft>
              <a:buFont typeface="Arial" panose="020B0604020202020204" pitchFamily="34" charset="0"/>
              <a:buChar char="•"/>
            </a:pPr>
            <a:r>
              <a:rPr lang="en-US" sz="1100" i="1" dirty="0">
                <a:latin typeface="Open Sans" panose="020B0606030504020204" pitchFamily="34" charset="0"/>
                <a:ea typeface="Open Sans" panose="020B0606030504020204" pitchFamily="34" charset="0"/>
                <a:cs typeface="Open Sans" panose="020B0606030504020204" pitchFamily="34" charset="0"/>
              </a:rPr>
              <a:t>Safe and Successful Parish Festivals</a:t>
            </a:r>
            <a:br>
              <a:rPr lang="en-US" sz="1100" i="1" dirty="0">
                <a:latin typeface="Open Sans" panose="020B0606030504020204" pitchFamily="34" charset="0"/>
                <a:ea typeface="Open Sans" panose="020B0606030504020204" pitchFamily="34" charset="0"/>
                <a:cs typeface="Open Sans" panose="020B0606030504020204" pitchFamily="34" charset="0"/>
              </a:rPr>
            </a:br>
            <a:endParaRPr lang="en-US" sz="1100" i="1" dirty="0">
              <a:latin typeface="Open Sans" panose="020B0606030504020204" pitchFamily="34" charset="0"/>
              <a:ea typeface="Open Sans" panose="020B0606030504020204" pitchFamily="34" charset="0"/>
              <a:cs typeface="Open Sans" panose="020B0606030504020204" pitchFamily="34" charset="0"/>
            </a:endParaRPr>
          </a:p>
          <a:p>
            <a:pPr marL="201168" lvl="1" indent="0">
              <a:lnSpc>
                <a:spcPct val="110000"/>
              </a:lnSpc>
              <a:spcBef>
                <a:spcPts val="0"/>
              </a:spcBef>
              <a:spcAft>
                <a:spcPts val="0"/>
              </a:spcAft>
              <a:buNone/>
            </a:pPr>
            <a:r>
              <a:rPr lang="en-US" sz="1100" b="1" dirty="0">
                <a:latin typeface="Open Sans" panose="020B0606030504020204" pitchFamily="34" charset="0"/>
                <a:ea typeface="Open Sans" panose="020B0606030504020204" pitchFamily="34" charset="0"/>
                <a:cs typeface="Open Sans" panose="020B0606030504020204" pitchFamily="34" charset="0"/>
              </a:rPr>
              <a:t>Cyber Safety &amp; Liability</a:t>
            </a:r>
          </a:p>
          <a:p>
            <a:pPr lvl="1">
              <a:lnSpc>
                <a:spcPct val="110000"/>
              </a:lnSpc>
              <a:spcBef>
                <a:spcPts val="0"/>
              </a:spcBef>
              <a:spcAft>
                <a:spcPts val="0"/>
              </a:spcAft>
            </a:pPr>
            <a:r>
              <a:rPr lang="en-US" sz="1100" i="1" dirty="0">
                <a:latin typeface="Open Sans" panose="020B0606030504020204" pitchFamily="34" charset="0"/>
                <a:ea typeface="Open Sans" panose="020B0606030504020204" pitchFamily="34" charset="0"/>
                <a:cs typeface="Open Sans" panose="020B0606030504020204" pitchFamily="34" charset="0"/>
              </a:rPr>
              <a:t>Malware and Phishing eLearning</a:t>
            </a:r>
          </a:p>
          <a:p>
            <a:pPr lvl="1">
              <a:lnSpc>
                <a:spcPct val="110000"/>
              </a:lnSpc>
              <a:spcBef>
                <a:spcPts val="0"/>
              </a:spcBef>
              <a:spcAft>
                <a:spcPts val="0"/>
              </a:spcAft>
            </a:pPr>
            <a:r>
              <a:rPr lang="en-US" sz="1100" i="1" dirty="0">
                <a:latin typeface="Open Sans" panose="020B0606030504020204" pitchFamily="34" charset="0"/>
                <a:ea typeface="Open Sans" panose="020B0606030504020204" pitchFamily="34" charset="0"/>
                <a:cs typeface="Open Sans" panose="020B0606030504020204" pitchFamily="34" charset="0"/>
              </a:rPr>
              <a:t>Church Cyber Awareness Series </a:t>
            </a:r>
            <a:r>
              <a:rPr lang="en-US" sz="1050" i="1" dirty="0">
                <a:latin typeface="Open Sans" panose="020B0606030504020204" pitchFamily="34" charset="0"/>
                <a:ea typeface="Open Sans" panose="020B0606030504020204" pitchFamily="34" charset="0"/>
                <a:cs typeface="Open Sans" panose="020B0606030504020204" pitchFamily="34" charset="0"/>
              </a:rPr>
              <a:t>(presented by Tokio Marine)</a:t>
            </a:r>
            <a:br>
              <a:rPr lang="en-US" sz="1100" i="1" dirty="0">
                <a:latin typeface="Open Sans" panose="020B0606030504020204" pitchFamily="34" charset="0"/>
                <a:ea typeface="Open Sans" panose="020B0606030504020204" pitchFamily="34" charset="0"/>
                <a:cs typeface="Open Sans" panose="020B0606030504020204" pitchFamily="34" charset="0"/>
              </a:rPr>
            </a:br>
            <a:endParaRPr lang="en-US" sz="1100" i="1" dirty="0">
              <a:latin typeface="Open Sans" panose="020B0606030504020204" pitchFamily="34" charset="0"/>
              <a:ea typeface="Open Sans" panose="020B0606030504020204" pitchFamily="34" charset="0"/>
              <a:cs typeface="Open Sans" panose="020B0606030504020204" pitchFamily="34" charset="0"/>
            </a:endParaRPr>
          </a:p>
          <a:p>
            <a:pPr marL="201168" lvl="1" indent="0">
              <a:lnSpc>
                <a:spcPct val="110000"/>
              </a:lnSpc>
              <a:spcBef>
                <a:spcPts val="0"/>
              </a:spcBef>
              <a:spcAft>
                <a:spcPts val="0"/>
              </a:spcAft>
              <a:buNone/>
            </a:pPr>
            <a:r>
              <a:rPr lang="en-US" sz="1100" b="1" dirty="0">
                <a:latin typeface="Open Sans" panose="020B0606030504020204" pitchFamily="34" charset="0"/>
                <a:ea typeface="Open Sans" panose="020B0606030504020204" pitchFamily="34" charset="0"/>
                <a:cs typeface="Open Sans" panose="020B0606030504020204" pitchFamily="34" charset="0"/>
              </a:rPr>
              <a:t>Cyber Awareness Series from Tokio Marine</a:t>
            </a:r>
          </a:p>
          <a:p>
            <a:pPr lvl="1">
              <a:lnSpc>
                <a:spcPct val="110000"/>
              </a:lnSpc>
              <a:spcBef>
                <a:spcPts val="0"/>
              </a:spcBef>
              <a:spcAft>
                <a:spcPts val="0"/>
              </a:spcAft>
              <a:buFont typeface="Arial" panose="020B0604020202020204" pitchFamily="34" charset="0"/>
              <a:buChar char="•"/>
            </a:pPr>
            <a:r>
              <a:rPr lang="en-US" sz="1100" i="1" dirty="0">
                <a:latin typeface="Open Sans" panose="020B0606030504020204" pitchFamily="34" charset="0"/>
                <a:ea typeface="Open Sans" panose="020B0606030504020204" pitchFamily="34" charset="0"/>
                <a:cs typeface="Open Sans" panose="020B0606030504020204" pitchFamily="34" charset="0"/>
              </a:rPr>
              <a:t>Phishing</a:t>
            </a:r>
          </a:p>
          <a:p>
            <a:pPr lvl="1">
              <a:lnSpc>
                <a:spcPct val="110000"/>
              </a:lnSpc>
              <a:spcBef>
                <a:spcPts val="0"/>
              </a:spcBef>
              <a:spcAft>
                <a:spcPts val="0"/>
              </a:spcAft>
              <a:buFont typeface="Arial" panose="020B0604020202020204" pitchFamily="34" charset="0"/>
              <a:buChar char="•"/>
            </a:pPr>
            <a:r>
              <a:rPr lang="en-US" sz="1100" i="1" dirty="0">
                <a:latin typeface="Open Sans" panose="020B0606030504020204" pitchFamily="34" charset="0"/>
                <a:ea typeface="Open Sans" panose="020B0606030504020204" pitchFamily="34" charset="0"/>
                <a:cs typeface="Open Sans" panose="020B0606030504020204" pitchFamily="34" charset="0"/>
              </a:rPr>
              <a:t>Ransomware</a:t>
            </a:r>
          </a:p>
          <a:p>
            <a:pPr lvl="1">
              <a:lnSpc>
                <a:spcPct val="110000"/>
              </a:lnSpc>
              <a:spcBef>
                <a:spcPts val="0"/>
              </a:spcBef>
              <a:spcAft>
                <a:spcPts val="0"/>
              </a:spcAft>
              <a:buFont typeface="Arial" panose="020B0604020202020204" pitchFamily="34" charset="0"/>
              <a:buChar char="•"/>
            </a:pPr>
            <a:r>
              <a:rPr lang="en-US" sz="1100" i="1" dirty="0">
                <a:latin typeface="Open Sans" panose="020B0606030504020204" pitchFamily="34" charset="0"/>
                <a:ea typeface="Open Sans" panose="020B0606030504020204" pitchFamily="34" charset="0"/>
                <a:cs typeface="Open Sans" panose="020B0606030504020204" pitchFamily="34" charset="0"/>
              </a:rPr>
              <a:t>Employee Mistakes</a:t>
            </a:r>
          </a:p>
          <a:p>
            <a:pPr lvl="1">
              <a:lnSpc>
                <a:spcPct val="110000"/>
              </a:lnSpc>
              <a:spcBef>
                <a:spcPts val="0"/>
              </a:spcBef>
              <a:spcAft>
                <a:spcPts val="0"/>
              </a:spcAft>
              <a:buFont typeface="Arial" panose="020B0604020202020204" pitchFamily="34" charset="0"/>
              <a:buChar char="•"/>
            </a:pPr>
            <a:r>
              <a:rPr lang="en-US" sz="1100" i="1" dirty="0">
                <a:latin typeface="Open Sans" panose="020B0606030504020204" pitchFamily="34" charset="0"/>
                <a:ea typeface="Open Sans" panose="020B0606030504020204" pitchFamily="34" charset="0"/>
                <a:cs typeface="Open Sans" panose="020B0606030504020204" pitchFamily="34" charset="0"/>
              </a:rPr>
              <a:t>Intro to Data Breaches</a:t>
            </a:r>
          </a:p>
          <a:p>
            <a:pPr lvl="1">
              <a:lnSpc>
                <a:spcPct val="110000"/>
              </a:lnSpc>
              <a:spcBef>
                <a:spcPts val="0"/>
              </a:spcBef>
              <a:spcAft>
                <a:spcPts val="0"/>
              </a:spcAft>
              <a:buFont typeface="Arial" panose="020B0604020202020204" pitchFamily="34" charset="0"/>
              <a:buChar char="•"/>
            </a:pPr>
            <a:r>
              <a:rPr lang="en-US" sz="1100" i="1" dirty="0">
                <a:latin typeface="Open Sans" panose="020B0606030504020204" pitchFamily="34" charset="0"/>
                <a:ea typeface="Open Sans" panose="020B0606030504020204" pitchFamily="34" charset="0"/>
                <a:cs typeface="Open Sans" panose="020B0606030504020204" pitchFamily="34" charset="0"/>
              </a:rPr>
              <a:t>Wire Fraud</a:t>
            </a:r>
          </a:p>
          <a:p>
            <a:pPr lvl="1">
              <a:lnSpc>
                <a:spcPct val="110000"/>
              </a:lnSpc>
              <a:spcBef>
                <a:spcPts val="0"/>
              </a:spcBef>
              <a:spcAft>
                <a:spcPts val="0"/>
              </a:spcAft>
              <a:buFont typeface="Arial" panose="020B0604020202020204" pitchFamily="34" charset="0"/>
              <a:buChar char="•"/>
            </a:pPr>
            <a:r>
              <a:rPr lang="en-US" sz="1100" i="1" dirty="0">
                <a:latin typeface="Open Sans" panose="020B0606030504020204" pitchFamily="34" charset="0"/>
                <a:ea typeface="Open Sans" panose="020B0606030504020204" pitchFamily="34" charset="0"/>
                <a:cs typeface="Open Sans" panose="020B0606030504020204" pitchFamily="34" charset="0"/>
              </a:rPr>
              <a:t>Business Email Compromise</a:t>
            </a:r>
          </a:p>
          <a:p>
            <a:pPr marL="201168" lvl="1" indent="0">
              <a:lnSpc>
                <a:spcPct val="110000"/>
              </a:lnSpc>
              <a:spcBef>
                <a:spcPts val="0"/>
              </a:spcBef>
              <a:spcAft>
                <a:spcPts val="0"/>
              </a:spcAft>
              <a:buNone/>
            </a:pPr>
            <a:endParaRPr lang="en-US" sz="1100" b="1" dirty="0">
              <a:latin typeface="Open Sans" panose="020B0606030504020204" pitchFamily="34" charset="0"/>
              <a:ea typeface="Open Sans" panose="020B0606030504020204" pitchFamily="34" charset="0"/>
              <a:cs typeface="Open Sans" panose="020B0606030504020204" pitchFamily="34" charset="0"/>
            </a:endParaRPr>
          </a:p>
          <a:p>
            <a:pPr marL="201168" lvl="1" indent="0">
              <a:lnSpc>
                <a:spcPct val="110000"/>
              </a:lnSpc>
              <a:spcBef>
                <a:spcPts val="0"/>
              </a:spcBef>
              <a:spcAft>
                <a:spcPts val="0"/>
              </a:spcAft>
              <a:buNone/>
            </a:pPr>
            <a:r>
              <a:rPr lang="en-US" sz="1100" b="1" dirty="0">
                <a:latin typeface="Open Sans" panose="020B0606030504020204" pitchFamily="34" charset="0"/>
                <a:ea typeface="Open Sans" panose="020B0606030504020204" pitchFamily="34" charset="0"/>
                <a:cs typeface="Open Sans" panose="020B0606030504020204" pitchFamily="34" charset="0"/>
              </a:rPr>
              <a:t>Safety</a:t>
            </a:r>
          </a:p>
          <a:p>
            <a:pPr lvl="1">
              <a:lnSpc>
                <a:spcPct val="110000"/>
              </a:lnSpc>
              <a:spcBef>
                <a:spcPts val="0"/>
              </a:spcBef>
              <a:spcAft>
                <a:spcPts val="0"/>
              </a:spcAft>
            </a:pPr>
            <a:r>
              <a:rPr lang="en-US" sz="1100" i="1" dirty="0">
                <a:latin typeface="Open Sans" panose="020B0606030504020204" pitchFamily="34" charset="0"/>
                <a:ea typeface="Open Sans" panose="020B0606030504020204" pitchFamily="34" charset="0"/>
                <a:cs typeface="Open Sans" panose="020B0606030504020204" pitchFamily="34" charset="0"/>
              </a:rPr>
              <a:t>Fire Safety</a:t>
            </a:r>
          </a:p>
          <a:p>
            <a:pPr lvl="1">
              <a:lnSpc>
                <a:spcPct val="110000"/>
              </a:lnSpc>
              <a:spcBef>
                <a:spcPts val="0"/>
              </a:spcBef>
              <a:spcAft>
                <a:spcPts val="0"/>
              </a:spcAft>
            </a:pPr>
            <a:r>
              <a:rPr lang="en-US" sz="1100" i="1" dirty="0">
                <a:latin typeface="Open Sans" panose="020B0606030504020204" pitchFamily="34" charset="0"/>
                <a:ea typeface="Open Sans" panose="020B0606030504020204" pitchFamily="34" charset="0"/>
                <a:cs typeface="Open Sans" panose="020B0606030504020204" pitchFamily="34" charset="0"/>
              </a:rPr>
              <a:t>Preventing Slips, Trips &amp; Falls</a:t>
            </a:r>
          </a:p>
          <a:p>
            <a:pPr lvl="1">
              <a:lnSpc>
                <a:spcPct val="110000"/>
              </a:lnSpc>
              <a:spcBef>
                <a:spcPts val="0"/>
              </a:spcBef>
              <a:spcAft>
                <a:spcPts val="0"/>
              </a:spcAft>
            </a:pPr>
            <a:r>
              <a:rPr lang="en-US" sz="1100" i="1" dirty="0">
                <a:latin typeface="Open Sans" panose="020B0606030504020204" pitchFamily="34" charset="0"/>
                <a:ea typeface="Open Sans" panose="020B0606030504020204" pitchFamily="34" charset="0"/>
                <a:cs typeface="Open Sans" panose="020B0606030504020204" pitchFamily="34" charset="0"/>
              </a:rPr>
              <a:t>Preventative Maintenance</a:t>
            </a:r>
          </a:p>
          <a:p>
            <a:pPr lvl="1">
              <a:lnSpc>
                <a:spcPct val="110000"/>
              </a:lnSpc>
              <a:spcBef>
                <a:spcPts val="0"/>
              </a:spcBef>
              <a:spcAft>
                <a:spcPts val="0"/>
              </a:spcAft>
            </a:pPr>
            <a:r>
              <a:rPr lang="en-US" sz="1100" i="1" dirty="0">
                <a:latin typeface="Open Sans" panose="020B0606030504020204" pitchFamily="34" charset="0"/>
                <a:ea typeface="Open Sans" panose="020B0606030504020204" pitchFamily="34" charset="0"/>
                <a:cs typeface="Open Sans" panose="020B0606030504020204" pitchFamily="34" charset="0"/>
              </a:rPr>
              <a:t>Taking Care. Saving Lives. (AED training) </a:t>
            </a:r>
          </a:p>
          <a:p>
            <a:pPr marL="201168" lvl="1" indent="0">
              <a:lnSpc>
                <a:spcPct val="110000"/>
              </a:lnSpc>
              <a:spcBef>
                <a:spcPts val="0"/>
              </a:spcBef>
              <a:spcAft>
                <a:spcPts val="0"/>
              </a:spcAft>
              <a:buNone/>
            </a:pPr>
            <a:endParaRPr lang="en-US" sz="1100" i="1" dirty="0">
              <a:latin typeface="Open Sans" panose="020B0606030504020204" pitchFamily="34" charset="0"/>
              <a:ea typeface="Open Sans" panose="020B0606030504020204" pitchFamily="34" charset="0"/>
              <a:cs typeface="Open Sans" panose="020B0606030504020204" pitchFamily="34" charset="0"/>
            </a:endParaRPr>
          </a:p>
          <a:p>
            <a:pPr marL="201168" lvl="1" indent="0">
              <a:lnSpc>
                <a:spcPct val="110000"/>
              </a:lnSpc>
              <a:spcBef>
                <a:spcPts val="0"/>
              </a:spcBef>
              <a:spcAft>
                <a:spcPts val="0"/>
              </a:spcAft>
              <a:buNone/>
            </a:pPr>
            <a:endParaRPr lang="en-US" sz="1100" i="1" dirty="0">
              <a:latin typeface="Open Sans" panose="020B0606030504020204" pitchFamily="34" charset="0"/>
              <a:ea typeface="Open Sans" panose="020B0606030504020204" pitchFamily="34" charset="0"/>
              <a:cs typeface="Open Sans" panose="020B0606030504020204" pitchFamily="34" charset="0"/>
            </a:endParaRPr>
          </a:p>
          <a:p>
            <a:pPr marL="201168" lvl="1" indent="0">
              <a:lnSpc>
                <a:spcPct val="110000"/>
              </a:lnSpc>
              <a:spcBef>
                <a:spcPts val="0"/>
              </a:spcBef>
              <a:spcAft>
                <a:spcPts val="0"/>
              </a:spcAft>
              <a:buNone/>
            </a:pPr>
            <a:endParaRPr lang="en-US" sz="1100" i="1" dirty="0">
              <a:latin typeface="Open Sans" panose="020B0606030504020204" pitchFamily="34" charset="0"/>
              <a:ea typeface="Open Sans" panose="020B0606030504020204" pitchFamily="34" charset="0"/>
              <a:cs typeface="Open Sans" panose="020B0606030504020204" pitchFamily="34" charset="0"/>
            </a:endParaRPr>
          </a:p>
          <a:p>
            <a:pPr marL="201168" lvl="1" indent="0">
              <a:lnSpc>
                <a:spcPct val="110000"/>
              </a:lnSpc>
              <a:spcBef>
                <a:spcPts val="0"/>
              </a:spcBef>
              <a:spcAft>
                <a:spcPts val="0"/>
              </a:spcAft>
              <a:buNone/>
            </a:pPr>
            <a:endParaRPr lang="en-US" sz="1100" b="1" dirty="0">
              <a:latin typeface="Open Sans" panose="020B0606030504020204" pitchFamily="34" charset="0"/>
              <a:ea typeface="Open Sans" panose="020B0606030504020204" pitchFamily="34" charset="0"/>
              <a:cs typeface="Open Sans" panose="020B0606030504020204" pitchFamily="34" charset="0"/>
            </a:endParaRPr>
          </a:p>
          <a:p>
            <a:pPr marL="201168" lvl="1" indent="0">
              <a:lnSpc>
                <a:spcPct val="110000"/>
              </a:lnSpc>
              <a:spcBef>
                <a:spcPts val="0"/>
              </a:spcBef>
              <a:spcAft>
                <a:spcPts val="0"/>
              </a:spcAft>
              <a:buNone/>
            </a:pPr>
            <a:endParaRPr lang="en-US" sz="1100" b="1" dirty="0">
              <a:latin typeface="Open Sans" panose="020B0606030504020204" pitchFamily="34" charset="0"/>
              <a:ea typeface="Open Sans" panose="020B0606030504020204" pitchFamily="34" charset="0"/>
              <a:cs typeface="Open Sans" panose="020B0606030504020204" pitchFamily="34" charset="0"/>
            </a:endParaRPr>
          </a:p>
          <a:p>
            <a:pPr marL="201168" lvl="1" indent="0">
              <a:lnSpc>
                <a:spcPct val="110000"/>
              </a:lnSpc>
              <a:spcBef>
                <a:spcPts val="0"/>
              </a:spcBef>
              <a:spcAft>
                <a:spcPts val="0"/>
              </a:spcAft>
              <a:buNone/>
            </a:pPr>
            <a:endParaRPr lang="en-US" sz="1100" b="1" dirty="0">
              <a:latin typeface="Open Sans" panose="020B0606030504020204" pitchFamily="34" charset="0"/>
              <a:ea typeface="Open Sans" panose="020B0606030504020204" pitchFamily="34" charset="0"/>
              <a:cs typeface="Open Sans" panose="020B0606030504020204" pitchFamily="34" charset="0"/>
            </a:endParaRPr>
          </a:p>
          <a:p>
            <a:pPr marL="201168" lvl="1" indent="0">
              <a:lnSpc>
                <a:spcPct val="110000"/>
              </a:lnSpc>
              <a:spcBef>
                <a:spcPts val="0"/>
              </a:spcBef>
              <a:spcAft>
                <a:spcPts val="0"/>
              </a:spcAft>
              <a:buNone/>
            </a:pPr>
            <a:r>
              <a:rPr lang="en-US" sz="1100" b="1" dirty="0">
                <a:latin typeface="Open Sans" panose="020B0606030504020204" pitchFamily="34" charset="0"/>
                <a:ea typeface="Open Sans" panose="020B0606030504020204" pitchFamily="34" charset="0"/>
                <a:cs typeface="Open Sans" panose="020B0606030504020204" pitchFamily="34" charset="0"/>
              </a:rPr>
              <a:t>Pastoral Administration</a:t>
            </a:r>
          </a:p>
          <a:p>
            <a:pPr lvl="1">
              <a:lnSpc>
                <a:spcPct val="110000"/>
              </a:lnSpc>
              <a:spcBef>
                <a:spcPts val="0"/>
              </a:spcBef>
              <a:spcAft>
                <a:spcPts val="0"/>
              </a:spcAft>
              <a:buFont typeface="Arial" panose="020B0604020202020204" pitchFamily="34" charset="0"/>
              <a:buChar char="•"/>
            </a:pPr>
            <a:r>
              <a:rPr lang="en-US" sz="1100" i="1" dirty="0">
                <a:latin typeface="Open Sans" panose="020B0606030504020204" pitchFamily="34" charset="0"/>
                <a:ea typeface="Open Sans" panose="020B0606030504020204" pitchFamily="34" charset="0"/>
                <a:cs typeface="Open Sans" panose="020B0606030504020204" pitchFamily="34" charset="0"/>
              </a:rPr>
              <a:t>Best Practices for Financial Management &amp; Cash Handling</a:t>
            </a:r>
          </a:p>
          <a:p>
            <a:pPr lvl="1">
              <a:lnSpc>
                <a:spcPct val="110000"/>
              </a:lnSpc>
              <a:spcBef>
                <a:spcPts val="0"/>
              </a:spcBef>
              <a:spcAft>
                <a:spcPts val="0"/>
              </a:spcAft>
              <a:buFont typeface="Arial" panose="020B0604020202020204" pitchFamily="34" charset="0"/>
              <a:buChar char="•"/>
            </a:pPr>
            <a:r>
              <a:rPr lang="en-US" sz="1100" i="1" dirty="0">
                <a:latin typeface="Open Sans" panose="020B0606030504020204" pitchFamily="34" charset="0"/>
                <a:ea typeface="Open Sans" panose="020B0606030504020204" pitchFamily="34" charset="0"/>
                <a:cs typeface="Open Sans" panose="020B0606030504020204" pitchFamily="34" charset="0"/>
              </a:rPr>
              <a:t>Best Practices in HR Management</a:t>
            </a:r>
          </a:p>
          <a:p>
            <a:pPr lvl="1">
              <a:lnSpc>
                <a:spcPct val="110000"/>
              </a:lnSpc>
              <a:spcBef>
                <a:spcPts val="0"/>
              </a:spcBef>
              <a:spcAft>
                <a:spcPts val="0"/>
              </a:spcAft>
              <a:buFont typeface="Arial" panose="020B0604020202020204" pitchFamily="34" charset="0"/>
              <a:buChar char="•"/>
            </a:pPr>
            <a:r>
              <a:rPr lang="en-US" sz="1100" i="1" dirty="0">
                <a:latin typeface="Open Sans" panose="020B0606030504020204" pitchFamily="34" charset="0"/>
                <a:ea typeface="Open Sans" panose="020B0606030504020204" pitchFamily="34" charset="0"/>
                <a:cs typeface="Open Sans" panose="020B0606030504020204" pitchFamily="34" charset="0"/>
              </a:rPr>
              <a:t>Best Practices for Facilities Usage &amp; Management</a:t>
            </a:r>
          </a:p>
          <a:p>
            <a:pPr lvl="1">
              <a:lnSpc>
                <a:spcPct val="110000"/>
              </a:lnSpc>
              <a:spcBef>
                <a:spcPts val="0"/>
              </a:spcBef>
              <a:spcAft>
                <a:spcPts val="0"/>
              </a:spcAft>
              <a:buFont typeface="Arial" panose="020B0604020202020204" pitchFamily="34" charset="0"/>
              <a:buChar char="•"/>
            </a:pPr>
            <a:r>
              <a:rPr lang="en-US" sz="1100" i="1" dirty="0">
                <a:latin typeface="Open Sans" panose="020B0606030504020204" pitchFamily="34" charset="0"/>
                <a:ea typeface="Open Sans" panose="020B0606030504020204" pitchFamily="34" charset="0"/>
                <a:cs typeface="Open Sans" panose="020B0606030504020204" pitchFamily="34" charset="0"/>
              </a:rPr>
              <a:t>Sexual Harassment and the Church</a:t>
            </a:r>
          </a:p>
          <a:p>
            <a:pPr lvl="1">
              <a:lnSpc>
                <a:spcPct val="110000"/>
              </a:lnSpc>
              <a:spcBef>
                <a:spcPts val="0"/>
              </a:spcBef>
              <a:spcAft>
                <a:spcPts val="0"/>
              </a:spcAft>
              <a:buFont typeface="Arial" panose="020B0604020202020204" pitchFamily="34" charset="0"/>
              <a:buChar char="•"/>
            </a:pPr>
            <a:r>
              <a:rPr lang="en-US" sz="1100" i="1" dirty="0">
                <a:latin typeface="Open Sans" panose="020B0606030504020204" pitchFamily="34" charset="0"/>
                <a:ea typeface="Open Sans" panose="020B0606030504020204" pitchFamily="34" charset="0"/>
                <a:cs typeface="Open Sans" panose="020B0606030504020204" pitchFamily="34" charset="0"/>
              </a:rPr>
              <a:t>Clergy Training: The Highest Standard</a:t>
            </a:r>
          </a:p>
          <a:p>
            <a:pPr lvl="1">
              <a:lnSpc>
                <a:spcPct val="110000"/>
              </a:lnSpc>
              <a:spcBef>
                <a:spcPts val="0"/>
              </a:spcBef>
              <a:spcAft>
                <a:spcPts val="0"/>
              </a:spcAft>
              <a:buFont typeface="Arial" panose="020B0604020202020204" pitchFamily="34" charset="0"/>
              <a:buChar char="•"/>
            </a:pPr>
            <a:r>
              <a:rPr lang="en-US" sz="1100" i="1" dirty="0">
                <a:latin typeface="Open Sans" panose="020B0606030504020204" pitchFamily="34" charset="0"/>
                <a:ea typeface="Open Sans" panose="020B0606030504020204" pitchFamily="34" charset="0"/>
                <a:cs typeface="Open Sans" panose="020B0606030504020204" pitchFamily="34" charset="0"/>
              </a:rPr>
              <a:t>Incredible But True: Yes, That Really Happened</a:t>
            </a:r>
          </a:p>
          <a:p>
            <a:pPr lvl="1">
              <a:lnSpc>
                <a:spcPct val="110000"/>
              </a:lnSpc>
              <a:spcBef>
                <a:spcPts val="0"/>
              </a:spcBef>
              <a:spcAft>
                <a:spcPts val="0"/>
              </a:spcAft>
              <a:buFont typeface="Arial" panose="020B0604020202020204" pitchFamily="34" charset="0"/>
              <a:buChar char="•"/>
            </a:pPr>
            <a:r>
              <a:rPr lang="en-US" sz="1100" i="1" dirty="0">
                <a:latin typeface="Open Sans" panose="020B0606030504020204" pitchFamily="34" charset="0"/>
                <a:ea typeface="Open Sans" panose="020B0606030504020204" pitchFamily="34" charset="0"/>
                <a:cs typeface="Open Sans" panose="020B0606030504020204" pitchFamily="34" charset="0"/>
              </a:rPr>
              <a:t>Critical Incidents: Preparation &amp; Response</a:t>
            </a:r>
          </a:p>
          <a:p>
            <a:pPr lvl="1">
              <a:lnSpc>
                <a:spcPct val="110000"/>
              </a:lnSpc>
              <a:spcBef>
                <a:spcPts val="0"/>
              </a:spcBef>
              <a:spcAft>
                <a:spcPts val="0"/>
              </a:spcAft>
              <a:buFont typeface="Arial" panose="020B0604020202020204" pitchFamily="34" charset="0"/>
              <a:buChar char="•"/>
            </a:pPr>
            <a:r>
              <a:rPr lang="en-US" sz="1100" i="1" dirty="0">
                <a:latin typeface="Open Sans" panose="020B0606030504020204" pitchFamily="34" charset="0"/>
                <a:ea typeface="Open Sans" panose="020B0606030504020204" pitchFamily="34" charset="0"/>
                <a:cs typeface="Open Sans" panose="020B0606030504020204" pitchFamily="34" charset="0"/>
              </a:rPr>
              <a:t>Modern Money: Accepting Electronic Payments </a:t>
            </a:r>
            <a:r>
              <a:rPr lang="en-US" sz="1100" b="1" i="1" dirty="0">
                <a:solidFill>
                  <a:srgbClr val="FF0000"/>
                </a:solidFill>
                <a:latin typeface="Open Sans" panose="020B0606030504020204" pitchFamily="34" charset="0"/>
                <a:ea typeface="Open Sans" panose="020B0606030504020204" pitchFamily="34" charset="0"/>
                <a:cs typeface="Open Sans" panose="020B0606030504020204" pitchFamily="34" charset="0"/>
              </a:rPr>
              <a:t>NEW!</a:t>
            </a:r>
            <a:endParaRPr lang="en-US" sz="1100" i="1" dirty="0">
              <a:latin typeface="Open Sans" panose="020B0606030504020204" pitchFamily="34" charset="0"/>
              <a:ea typeface="Open Sans" panose="020B0606030504020204" pitchFamily="34" charset="0"/>
              <a:cs typeface="Open Sans" panose="020B0606030504020204" pitchFamily="34" charset="0"/>
            </a:endParaRPr>
          </a:p>
          <a:p>
            <a:pPr marL="201168" lvl="1" indent="0">
              <a:lnSpc>
                <a:spcPct val="110000"/>
              </a:lnSpc>
              <a:spcBef>
                <a:spcPts val="0"/>
              </a:spcBef>
              <a:spcAft>
                <a:spcPts val="0"/>
              </a:spcAft>
              <a:buNone/>
            </a:pPr>
            <a:endParaRPr lang="en-US" sz="1100" b="1" dirty="0">
              <a:latin typeface="Open Sans" panose="020B0606030504020204" pitchFamily="34" charset="0"/>
              <a:ea typeface="Open Sans" panose="020B0606030504020204" pitchFamily="34" charset="0"/>
              <a:cs typeface="Open Sans" panose="020B0606030504020204" pitchFamily="34" charset="0"/>
            </a:endParaRPr>
          </a:p>
          <a:p>
            <a:pPr marL="201168" lvl="1" indent="0">
              <a:lnSpc>
                <a:spcPct val="110000"/>
              </a:lnSpc>
              <a:spcBef>
                <a:spcPts val="0"/>
              </a:spcBef>
              <a:spcAft>
                <a:spcPts val="0"/>
              </a:spcAft>
              <a:buNone/>
            </a:pPr>
            <a:r>
              <a:rPr lang="en-US" sz="1100" b="1" dirty="0">
                <a:latin typeface="Open Sans" panose="020B0606030504020204" pitchFamily="34" charset="0"/>
                <a:ea typeface="Open Sans" panose="020B0606030504020204" pitchFamily="34" charset="0"/>
                <a:cs typeface="Open Sans" panose="020B0606030504020204" pitchFamily="34" charset="0"/>
              </a:rPr>
              <a:t>School Safety </a:t>
            </a:r>
          </a:p>
          <a:p>
            <a:pPr lvl="1">
              <a:lnSpc>
                <a:spcPct val="110000"/>
              </a:lnSpc>
              <a:spcBef>
                <a:spcPts val="0"/>
              </a:spcBef>
              <a:spcAft>
                <a:spcPts val="0"/>
              </a:spcAft>
              <a:buFont typeface="Arial" panose="020B0604020202020204" pitchFamily="34" charset="0"/>
              <a:buChar char="•"/>
            </a:pPr>
            <a:r>
              <a:rPr lang="en-US" sz="1100" i="1" dirty="0">
                <a:latin typeface="Open Sans" panose="020B0606030504020204" pitchFamily="34" charset="0"/>
                <a:ea typeface="Open Sans" panose="020B0606030504020204" pitchFamily="34" charset="0"/>
                <a:cs typeface="Open Sans" panose="020B0606030504020204" pitchFamily="34" charset="0"/>
              </a:rPr>
              <a:t>Defeating a Violent Intruder</a:t>
            </a:r>
          </a:p>
          <a:p>
            <a:pPr lvl="1">
              <a:lnSpc>
                <a:spcPct val="110000"/>
              </a:lnSpc>
              <a:spcBef>
                <a:spcPts val="0"/>
              </a:spcBef>
              <a:spcAft>
                <a:spcPts val="0"/>
              </a:spcAft>
              <a:buFont typeface="Arial" panose="020B0604020202020204" pitchFamily="34" charset="0"/>
              <a:buChar char="•"/>
            </a:pPr>
            <a:r>
              <a:rPr lang="en-US" sz="1100" i="1" dirty="0">
                <a:latin typeface="Open Sans" panose="020B0606030504020204" pitchFamily="34" charset="0"/>
                <a:ea typeface="Open Sans" panose="020B0606030504020204" pitchFamily="34" charset="0"/>
                <a:cs typeface="Open Sans" panose="020B0606030504020204" pitchFamily="34" charset="0"/>
              </a:rPr>
              <a:t>Getting Ready to Defeat a Violent Intruder</a:t>
            </a:r>
          </a:p>
          <a:p>
            <a:pPr lvl="1">
              <a:lnSpc>
                <a:spcPct val="110000"/>
              </a:lnSpc>
              <a:spcBef>
                <a:spcPts val="0"/>
              </a:spcBef>
              <a:spcAft>
                <a:spcPts val="0"/>
              </a:spcAft>
              <a:buFont typeface="Arial" panose="020B0604020202020204" pitchFamily="34" charset="0"/>
              <a:buChar char="•"/>
            </a:pPr>
            <a:r>
              <a:rPr lang="en-US" sz="1100" i="1" dirty="0">
                <a:latin typeface="Open Sans" panose="020B0606030504020204" pitchFamily="34" charset="0"/>
                <a:ea typeface="Open Sans" panose="020B0606030504020204" pitchFamily="34" charset="0"/>
                <a:cs typeface="Open Sans" panose="020B0606030504020204" pitchFamily="34" charset="0"/>
              </a:rPr>
              <a:t>Bloodborne Pathogen Training</a:t>
            </a:r>
          </a:p>
          <a:p>
            <a:pPr lvl="1">
              <a:lnSpc>
                <a:spcPct val="110000"/>
              </a:lnSpc>
              <a:spcBef>
                <a:spcPts val="0"/>
              </a:spcBef>
              <a:spcAft>
                <a:spcPts val="0"/>
              </a:spcAft>
              <a:buFont typeface="Arial" panose="020B0604020202020204" pitchFamily="34" charset="0"/>
              <a:buChar char="•"/>
            </a:pPr>
            <a:r>
              <a:rPr lang="en-US" sz="1100" i="1" dirty="0">
                <a:latin typeface="Open Sans" panose="020B0606030504020204" pitchFamily="34" charset="0"/>
                <a:ea typeface="Open Sans" panose="020B0606030504020204" pitchFamily="34" charset="0"/>
                <a:cs typeface="Open Sans" panose="020B0606030504020204" pitchFamily="34" charset="0"/>
              </a:rPr>
              <a:t>Playground Safety</a:t>
            </a:r>
          </a:p>
          <a:p>
            <a:pPr lvl="1">
              <a:lnSpc>
                <a:spcPct val="110000"/>
              </a:lnSpc>
              <a:spcBef>
                <a:spcPts val="0"/>
              </a:spcBef>
              <a:spcAft>
                <a:spcPts val="0"/>
              </a:spcAft>
              <a:buFont typeface="Arial" panose="020B0604020202020204" pitchFamily="34" charset="0"/>
              <a:buChar char="•"/>
            </a:pPr>
            <a:r>
              <a:rPr lang="en-US" sz="1100" i="1" dirty="0">
                <a:latin typeface="Open Sans" panose="020B0606030504020204" pitchFamily="34" charset="0"/>
                <a:ea typeface="Open Sans" panose="020B0606030504020204" pitchFamily="34" charset="0"/>
                <a:cs typeface="Open Sans" panose="020B0606030504020204" pitchFamily="34" charset="0"/>
              </a:rPr>
              <a:t>Youth Camp Safety eLearning</a:t>
            </a:r>
          </a:p>
          <a:p>
            <a:pPr lvl="1">
              <a:lnSpc>
                <a:spcPct val="110000"/>
              </a:lnSpc>
              <a:spcBef>
                <a:spcPts val="0"/>
              </a:spcBef>
              <a:spcAft>
                <a:spcPts val="0"/>
              </a:spcAft>
              <a:buFont typeface="Arial" panose="020B0604020202020204" pitchFamily="34" charset="0"/>
              <a:buChar char="•"/>
            </a:pPr>
            <a:r>
              <a:rPr lang="en-US" sz="1100" i="1" dirty="0">
                <a:latin typeface="Open Sans" panose="020B0606030504020204" pitchFamily="34" charset="0"/>
                <a:ea typeface="Open Sans" panose="020B0606030504020204" pitchFamily="34" charset="0"/>
                <a:cs typeface="Open Sans" panose="020B0606030504020204" pitchFamily="34" charset="0"/>
              </a:rPr>
              <a:t>School Top Safety Hazards eLearning</a:t>
            </a:r>
          </a:p>
          <a:p>
            <a:pPr lvl="1">
              <a:lnSpc>
                <a:spcPct val="110000"/>
              </a:lnSpc>
              <a:spcBef>
                <a:spcPts val="0"/>
              </a:spcBef>
              <a:spcAft>
                <a:spcPts val="0"/>
              </a:spcAft>
              <a:buFont typeface="Arial" panose="020B0604020202020204" pitchFamily="34" charset="0"/>
              <a:buChar char="•"/>
            </a:pPr>
            <a:r>
              <a:rPr lang="en-US" sz="1100" i="1" dirty="0">
                <a:latin typeface="Open Sans" panose="020B0606030504020204" pitchFamily="34" charset="0"/>
                <a:ea typeface="Open Sans" panose="020B0606030504020204" pitchFamily="34" charset="0"/>
                <a:cs typeface="Open Sans" panose="020B0606030504020204" pitchFamily="34" charset="0"/>
              </a:rPr>
              <a:t>Anti-Bullying Training Series</a:t>
            </a:r>
          </a:p>
          <a:p>
            <a:pPr lvl="1">
              <a:lnSpc>
                <a:spcPct val="110000"/>
              </a:lnSpc>
              <a:spcBef>
                <a:spcPts val="0"/>
              </a:spcBef>
              <a:spcAft>
                <a:spcPts val="0"/>
              </a:spcAft>
              <a:buFont typeface="Arial" panose="020B0604020202020204" pitchFamily="34" charset="0"/>
              <a:buChar char="•"/>
            </a:pPr>
            <a:r>
              <a:rPr lang="en-US" sz="1100" i="1" dirty="0">
                <a:latin typeface="Open Sans" panose="020B0606030504020204" pitchFamily="34" charset="0"/>
                <a:ea typeface="Open Sans" panose="020B0606030504020204" pitchFamily="34" charset="0"/>
                <a:cs typeface="Open Sans" panose="020B0606030504020204" pitchFamily="34" charset="0"/>
              </a:rPr>
              <a:t>Preventing Youth Suicide</a:t>
            </a:r>
          </a:p>
          <a:p>
            <a:pPr lvl="1">
              <a:lnSpc>
                <a:spcPct val="110000"/>
              </a:lnSpc>
              <a:spcBef>
                <a:spcPts val="0"/>
              </a:spcBef>
              <a:spcAft>
                <a:spcPts val="0"/>
              </a:spcAft>
              <a:buFont typeface="Arial" panose="020B0604020202020204" pitchFamily="34" charset="0"/>
              <a:buChar char="•"/>
            </a:pPr>
            <a:r>
              <a:rPr lang="en-US" sz="1100" i="1" dirty="0">
                <a:latin typeface="Open Sans" panose="020B0606030504020204" pitchFamily="34" charset="0"/>
                <a:ea typeface="Open Sans" panose="020B0606030504020204" pitchFamily="34" charset="0"/>
                <a:cs typeface="Open Sans" panose="020B0606030504020204" pitchFamily="34" charset="0"/>
              </a:rPr>
              <a:t>Fair, Kind &amp; Free</a:t>
            </a:r>
          </a:p>
          <a:p>
            <a:pPr lvl="1">
              <a:lnSpc>
                <a:spcPct val="110000"/>
              </a:lnSpc>
              <a:spcBef>
                <a:spcPts val="0"/>
              </a:spcBef>
              <a:spcAft>
                <a:spcPts val="0"/>
              </a:spcAft>
              <a:buFont typeface="Arial" panose="020B0604020202020204" pitchFamily="34" charset="0"/>
              <a:buChar char="•"/>
            </a:pPr>
            <a:r>
              <a:rPr lang="en-US" sz="1100" i="1" dirty="0">
                <a:latin typeface="Open Sans" panose="020B0606030504020204" pitchFamily="34" charset="0"/>
                <a:ea typeface="Open Sans" panose="020B0606030504020204" pitchFamily="34" charset="0"/>
                <a:cs typeface="Open Sans" panose="020B0606030504020204" pitchFamily="34" charset="0"/>
              </a:rPr>
              <a:t>Keeping Student Athletes Safe: Preventing Accidents &amp; Injuries video </a:t>
            </a:r>
            <a:r>
              <a:rPr lang="en-US" sz="1100" b="1" i="1" dirty="0">
                <a:solidFill>
                  <a:srgbClr val="FF0000"/>
                </a:solidFill>
                <a:latin typeface="Open Sans" panose="020B0606030504020204" pitchFamily="34" charset="0"/>
                <a:ea typeface="Open Sans" panose="020B0606030504020204" pitchFamily="34" charset="0"/>
                <a:cs typeface="Open Sans" panose="020B0606030504020204" pitchFamily="34" charset="0"/>
              </a:rPr>
              <a:t>NEW!</a:t>
            </a:r>
          </a:p>
        </p:txBody>
      </p:sp>
      <p:cxnSp>
        <p:nvCxnSpPr>
          <p:cNvPr id="5" name="Straight Connector 4">
            <a:extLst>
              <a:ext uri="{FF2B5EF4-FFF2-40B4-BE49-F238E27FC236}">
                <a16:creationId xmlns:a16="http://schemas.microsoft.com/office/drawing/2014/main" id="{13427CC4-2013-F536-A182-F6FDC284A1E6}"/>
              </a:ext>
            </a:extLst>
          </p:cNvPr>
          <p:cNvCxnSpPr>
            <a:cxnSpLocks/>
          </p:cNvCxnSpPr>
          <p:nvPr/>
        </p:nvCxnSpPr>
        <p:spPr>
          <a:xfrm flipV="1">
            <a:off x="2047875" y="1066800"/>
            <a:ext cx="8039100" cy="1905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83028564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AEB081-F749-FC68-0D11-5D621C624D7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A78D67D-0916-F318-9172-82B28AB3DE4B}"/>
              </a:ext>
            </a:extLst>
          </p:cNvPr>
          <p:cNvSpPr>
            <a:spLocks noGrp="1"/>
          </p:cNvSpPr>
          <p:nvPr>
            <p:ph type="title"/>
          </p:nvPr>
        </p:nvSpPr>
        <p:spPr/>
        <p:txBody>
          <a:bodyPr/>
          <a:lstStyle/>
          <a:p>
            <a:r>
              <a:rPr lang="en-US" dirty="0">
                <a:solidFill>
                  <a:schemeClr val="accent2"/>
                </a:solidFill>
                <a:latin typeface="AvenirNext LT Pro Medium"/>
              </a:rPr>
              <a:t>Claims</a:t>
            </a:r>
          </a:p>
        </p:txBody>
      </p:sp>
      <p:sp>
        <p:nvSpPr>
          <p:cNvPr id="3" name="Content Placeholder 2">
            <a:extLst>
              <a:ext uri="{FF2B5EF4-FFF2-40B4-BE49-F238E27FC236}">
                <a16:creationId xmlns:a16="http://schemas.microsoft.com/office/drawing/2014/main" id="{29C509FC-5A82-9AE0-CC09-0A88D489B796}"/>
              </a:ext>
            </a:extLst>
          </p:cNvPr>
          <p:cNvSpPr>
            <a:spLocks noGrp="1"/>
          </p:cNvSpPr>
          <p:nvPr>
            <p:ph idx="1"/>
          </p:nvPr>
        </p:nvSpPr>
        <p:spPr/>
        <p:txBody>
          <a:bodyPr>
            <a:normAutofit/>
          </a:bodyPr>
          <a:lstStyle/>
          <a:p>
            <a:pPr>
              <a:buFont typeface="Arial" panose="020B0604020202020204" pitchFamily="34" charset="0"/>
              <a:buChar char="•"/>
            </a:pP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Speaker box fell on an organ causing damage. </a:t>
            </a:r>
          </a:p>
          <a:p>
            <a:pPr marL="201168" lvl="1" indent="0">
              <a:buNone/>
            </a:pPr>
            <a:endPar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buFont typeface="Arial" panose="020B0604020202020204" pitchFamily="34" charset="0"/>
              <a:buChar char="•"/>
            </a:pP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Fire sprinkler suppression system</a:t>
            </a:r>
          </a:p>
        </p:txBody>
      </p:sp>
      <p:pic>
        <p:nvPicPr>
          <p:cNvPr id="4" name="Picture 6">
            <a:extLst>
              <a:ext uri="{FF2B5EF4-FFF2-40B4-BE49-F238E27FC236}">
                <a16:creationId xmlns:a16="http://schemas.microsoft.com/office/drawing/2014/main" id="{3DC8C04A-689D-2DF1-AF5E-EAA0659BB72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677400" y="5443538"/>
            <a:ext cx="850900" cy="81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178740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5160FD-A09B-2672-ED4B-9080EA02393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750CC1-C3DD-5723-25F9-910DA95B0A81}"/>
              </a:ext>
            </a:extLst>
          </p:cNvPr>
          <p:cNvSpPr>
            <a:spLocks noGrp="1"/>
          </p:cNvSpPr>
          <p:nvPr>
            <p:ph type="title"/>
          </p:nvPr>
        </p:nvSpPr>
        <p:spPr/>
        <p:txBody>
          <a:bodyPr/>
          <a:lstStyle/>
          <a:p>
            <a:r>
              <a:rPr lang="en-US" dirty="0">
                <a:solidFill>
                  <a:schemeClr val="accent2"/>
                </a:solidFill>
                <a:latin typeface="AvenirNext LT Pro Medium"/>
              </a:rPr>
              <a:t>Travelers </a:t>
            </a:r>
            <a:r>
              <a:rPr lang="en-US" dirty="0" err="1">
                <a:solidFill>
                  <a:schemeClr val="accent2"/>
                </a:solidFill>
                <a:latin typeface="AvenirNext LT Pro Medium"/>
              </a:rPr>
              <a:t>BoilerRE</a:t>
            </a:r>
            <a:endParaRPr lang="en-US" dirty="0">
              <a:solidFill>
                <a:schemeClr val="accent2"/>
              </a:solidFill>
              <a:latin typeface="AvenirNext LT Pro Medium"/>
            </a:endParaRPr>
          </a:p>
        </p:txBody>
      </p:sp>
      <p:sp>
        <p:nvSpPr>
          <p:cNvPr id="3" name="Content Placeholder 2">
            <a:extLst>
              <a:ext uri="{FF2B5EF4-FFF2-40B4-BE49-F238E27FC236}">
                <a16:creationId xmlns:a16="http://schemas.microsoft.com/office/drawing/2014/main" id="{49DFDD23-BAB4-C99D-A6FC-7248A78148CC}"/>
              </a:ext>
            </a:extLst>
          </p:cNvPr>
          <p:cNvSpPr>
            <a:spLocks noGrp="1"/>
          </p:cNvSpPr>
          <p:nvPr>
            <p:ph idx="1"/>
          </p:nvPr>
        </p:nvSpPr>
        <p:spPr/>
        <p:txBody>
          <a:bodyPr>
            <a:normAutofit lnSpcReduction="10000"/>
          </a:bodyPr>
          <a:lstStyle/>
          <a:p>
            <a:pPr>
              <a:buFont typeface="Arial" panose="020B0604020202020204" pitchFamily="34" charset="0"/>
              <a:buChar char="•"/>
            </a:pP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CMG has partnership and they will be able to inspect boilers nationwide. </a:t>
            </a:r>
          </a:p>
          <a:p>
            <a:pPr>
              <a:buFont typeface="Arial" panose="020B0604020202020204" pitchFamily="34" charset="0"/>
              <a:buChar char="•"/>
            </a:pP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To schedule:</a:t>
            </a:r>
          </a:p>
          <a:p>
            <a:pPr>
              <a:buFont typeface="Arial" panose="020B0604020202020204" pitchFamily="34" charset="0"/>
              <a:buChar char="•"/>
            </a:pP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Call 800.425.4119 or email </a:t>
            </a: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hlinkClick r:id="rId2"/>
              </a:rPr>
              <a:t>boilinsp@travelers.com</a:t>
            </a: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 with the following information</a:t>
            </a:r>
          </a:p>
          <a:p>
            <a:pPr lvl="1">
              <a:buFont typeface="Arial" panose="020B0604020202020204" pitchFamily="34" charset="0"/>
              <a:buChar char="•"/>
            </a:pP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Location Name/Policy Number, if available</a:t>
            </a:r>
          </a:p>
          <a:p>
            <a:pPr lvl="1">
              <a:buFont typeface="Arial" panose="020B0604020202020204" pitchFamily="34" charset="0"/>
              <a:buChar char="•"/>
            </a:pP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Location address</a:t>
            </a:r>
          </a:p>
          <a:p>
            <a:pPr lvl="1">
              <a:buFont typeface="Arial" panose="020B0604020202020204" pitchFamily="34" charset="0"/>
              <a:buChar char="•"/>
            </a:pP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Contact information for scheduling</a:t>
            </a:r>
          </a:p>
          <a:p>
            <a:pPr lvl="1">
              <a:buFont typeface="Arial" panose="020B0604020202020204" pitchFamily="34" charset="0"/>
              <a:buChar char="•"/>
            </a:pP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Jurisdictional Object number(s) &amp; Cert Expiration Date(s), if available</a:t>
            </a:r>
          </a:p>
          <a:p>
            <a:pPr lvl="1">
              <a:buFont typeface="Arial" panose="020B0604020202020204" pitchFamily="34" charset="0"/>
              <a:buChar char="•"/>
            </a:pP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Requested inspection time (e.g. weekday morning before 8 AM)</a:t>
            </a:r>
          </a:p>
          <a:p>
            <a:pPr lvl="1">
              <a:buFont typeface="Arial" panose="020B0604020202020204" pitchFamily="34" charset="0"/>
              <a:buChar char="•"/>
            </a:pPr>
            <a:endPar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buFont typeface="Arial" panose="020B0604020202020204" pitchFamily="34" charset="0"/>
              <a:buChar char="•"/>
            </a:pP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Peyton Edwards is our CMG contact</a:t>
            </a:r>
          </a:p>
          <a:p>
            <a:pPr>
              <a:buFont typeface="Arial" panose="020B0604020202020204" pitchFamily="34" charset="0"/>
              <a:buChar char="•"/>
            </a:pP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Pedwards@catholicmutual.org</a:t>
            </a:r>
          </a:p>
          <a:p>
            <a:pPr lvl="1">
              <a:buFont typeface="Arial" panose="020B0604020202020204" pitchFamily="34" charset="0"/>
              <a:buChar char="•"/>
            </a:pPr>
            <a:endPar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4" name="Picture 6">
            <a:extLst>
              <a:ext uri="{FF2B5EF4-FFF2-40B4-BE49-F238E27FC236}">
                <a16:creationId xmlns:a16="http://schemas.microsoft.com/office/drawing/2014/main" id="{1973B53E-3F4C-FAD2-7FDD-738D8A2F59F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677400" y="5443538"/>
            <a:ext cx="850900" cy="81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245588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1631156" y="973933"/>
            <a:ext cx="7886700" cy="550069"/>
          </a:xfrm>
          <a:prstGeom prst="rect">
            <a:avLst/>
          </a:prstGeom>
        </p:spPr>
        <p:txBody>
          <a:bodyPr vert="horz" lIns="68580" tIns="34290" rIns="68580" bIns="3429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700" dirty="0">
                <a:solidFill>
                  <a:srgbClr val="888B8D"/>
                </a:solidFill>
                <a:latin typeface="Open Sans ExtraBold" panose="020B0906030804020204" pitchFamily="34" charset="0"/>
                <a:ea typeface="Open Sans ExtraBold" panose="020B0906030804020204" pitchFamily="34" charset="0"/>
                <a:cs typeface="Open Sans ExtraBold" panose="020B0906030804020204" pitchFamily="34" charset="0"/>
              </a:rPr>
              <a:t>Q&amp;A</a:t>
            </a:r>
            <a:endParaRPr lang="en-US" sz="2700" i="1" dirty="0">
              <a:solidFill>
                <a:srgbClr val="FF0000"/>
              </a:solidFill>
              <a:latin typeface="Open Sans ExtraBold" panose="020B0906030804020204" pitchFamily="34" charset="0"/>
              <a:ea typeface="Open Sans ExtraBold" panose="020B0906030804020204" pitchFamily="34" charset="0"/>
              <a:cs typeface="Open Sans ExtraBold" panose="020B0906030804020204" pitchFamily="34" charset="0"/>
            </a:endParaRPr>
          </a:p>
        </p:txBody>
      </p:sp>
      <p:pic>
        <p:nvPicPr>
          <p:cNvPr id="4" name="Picture 3"/>
          <p:cNvPicPr>
            <a:picLocks noChangeAspect="1"/>
          </p:cNvPicPr>
          <p:nvPr/>
        </p:nvPicPr>
        <p:blipFill>
          <a:blip r:embed="rId3"/>
          <a:stretch>
            <a:fillRect/>
          </a:stretch>
        </p:blipFill>
        <p:spPr>
          <a:xfrm>
            <a:off x="2032786" y="1524002"/>
            <a:ext cx="4742579" cy="4493857"/>
          </a:xfrm>
          <a:prstGeom prst="rect">
            <a:avLst/>
          </a:prstGeom>
        </p:spPr>
      </p:pic>
    </p:spTree>
    <p:extLst>
      <p:ext uri="{BB962C8B-B14F-4D97-AF65-F5344CB8AC3E}">
        <p14:creationId xmlns:p14="http://schemas.microsoft.com/office/powerpoint/2010/main" val="85597461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1DFAB7-9F5A-4F06-A80E-39E2E56EAE4D}"/>
              </a:ext>
            </a:extLst>
          </p:cNvPr>
          <p:cNvSpPr>
            <a:spLocks noGrp="1"/>
          </p:cNvSpPr>
          <p:nvPr>
            <p:ph type="ctrTitle"/>
          </p:nvPr>
        </p:nvSpPr>
        <p:spPr>
          <a:xfrm>
            <a:off x="2211981" y="2350770"/>
            <a:ext cx="7543800" cy="871728"/>
          </a:xfrm>
        </p:spPr>
        <p:txBody>
          <a:bodyPr>
            <a:normAutofit fontScale="90000"/>
          </a:bodyPr>
          <a:lstStyle/>
          <a:p>
            <a:br>
              <a:rPr lang="en-US" sz="6000" b="1" dirty="0"/>
            </a:br>
            <a:br>
              <a:rPr lang="en-US" sz="6000" b="1" dirty="0"/>
            </a:br>
            <a:r>
              <a:rPr lang="en-US" sz="3100" b="1" dirty="0">
                <a:latin typeface="+mn-lt"/>
              </a:rPr>
              <a:t>Andrea Penka – Property Claim Manager</a:t>
            </a:r>
            <a:br>
              <a:rPr lang="en-US" sz="3100" b="1" dirty="0">
                <a:latin typeface="+mn-lt"/>
              </a:rPr>
            </a:br>
            <a:r>
              <a:rPr lang="en-US" sz="3100" b="1" dirty="0">
                <a:latin typeface="+mn-lt"/>
              </a:rPr>
              <a:t>Scott Oligmueller – Loss Control Representative</a:t>
            </a:r>
            <a:endParaRPr lang="en-US" sz="3100" dirty="0">
              <a:latin typeface="+mn-lt"/>
              <a:ea typeface="Open Sans" panose="020B0606030504020204" pitchFamily="34" charset="0"/>
              <a:cs typeface="Open Sans" panose="020B0606030504020204" pitchFamily="34" charset="0"/>
            </a:endParaRPr>
          </a:p>
        </p:txBody>
      </p:sp>
      <p:pic>
        <p:nvPicPr>
          <p:cNvPr id="5" name="Picture 4">
            <a:extLst>
              <a:ext uri="{FF2B5EF4-FFF2-40B4-BE49-F238E27FC236}">
                <a16:creationId xmlns:a16="http://schemas.microsoft.com/office/drawing/2014/main" id="{AE1D0367-EBF0-4F1A-ADFB-A4184298F6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11981" y="619299"/>
            <a:ext cx="3609631" cy="640080"/>
          </a:xfrm>
          <a:prstGeom prst="rect">
            <a:avLst/>
          </a:prstGeom>
        </p:spPr>
      </p:pic>
    </p:spTree>
    <p:extLst>
      <p:ext uri="{BB962C8B-B14F-4D97-AF65-F5344CB8AC3E}">
        <p14:creationId xmlns:p14="http://schemas.microsoft.com/office/powerpoint/2010/main" val="189211649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9.2|5|3.4|8.5|5.8|8.2|5.1"/>
</p:tagLst>
</file>

<file path=ppt/tags/tag2.xml><?xml version="1.0" encoding="utf-8"?>
<p:tagLst xmlns:a="http://schemas.openxmlformats.org/drawingml/2006/main" xmlns:r="http://schemas.openxmlformats.org/officeDocument/2006/relationships" xmlns:p="http://schemas.openxmlformats.org/presentationml/2006/main">
  <p:tag name="TIMING" val="|2.5|1.2|3.6|3.4|5.6|8.1|7.8|3.1|4.4"/>
</p:tagLst>
</file>

<file path=ppt/theme/theme1.xml><?xml version="1.0" encoding="utf-8"?>
<a:theme xmlns:a="http://schemas.openxmlformats.org/drawingml/2006/main" name="Warm Institutional Editorial">
  <a:themeElements>
    <a:clrScheme name="Warm Institutional Editorial">
      <a:dk1>
        <a:srgbClr val="3F1023"/>
      </a:dk1>
      <a:lt1>
        <a:srgbClr val="FFFFFF"/>
      </a:lt1>
      <a:dk2>
        <a:srgbClr val="25211F"/>
      </a:dk2>
      <a:lt2>
        <a:srgbClr val="E8D6AA"/>
      </a:lt2>
      <a:accent1>
        <a:srgbClr val="6B1835"/>
      </a:accent1>
      <a:accent2>
        <a:srgbClr val="C49A3A"/>
      </a:accent2>
      <a:accent3>
        <a:srgbClr val="386B55"/>
      </a:accent3>
      <a:accent4>
        <a:srgbClr val="A95D72"/>
      </a:accent4>
      <a:accent5>
        <a:srgbClr val="8B7D72"/>
      </a:accent5>
      <a:accent6>
        <a:srgbClr val="A13B3B"/>
      </a:accent6>
      <a:hlink>
        <a:srgbClr val="6B1835"/>
      </a:hlink>
      <a:folHlink>
        <a:srgbClr val="A95D72"/>
      </a:folHlink>
    </a:clrScheme>
    <a:fontScheme name="Office">
      <a:majorFont>
        <a:latin typeface="Calibri Light"/>
        <a:ea typeface="Calibri Light"/>
        <a:cs typeface="Calibri Light"/>
      </a:majorFont>
      <a:minorFont>
        <a:latin typeface="Calibri"/>
        <a:ea typeface="Calibri"/>
        <a:cs typeface="Calibri"/>
      </a:minorFont>
    </a:fontScheme>
    <a:fmtScheme name="Warm Institutional Editorial">
      <a:fillStyleLst>
        <a:solidFill>
          <a:schemeClr val="phClr"/>
        </a:solidFill>
        <a:solidFill>
          <a:schemeClr val="dk1"/>
        </a:solidFill>
        <a:solidFill>
          <a:schemeClr val="accent1"/>
        </a:soli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Retrospect">
  <a:themeElements>
    <a:clrScheme name="Custom 3">
      <a:dk1>
        <a:srgbClr val="000000"/>
      </a:dk1>
      <a:lt1>
        <a:srgbClr val="FFFFFF"/>
      </a:lt1>
      <a:dk2>
        <a:srgbClr val="888B8D"/>
      </a:dk2>
      <a:lt2>
        <a:srgbClr val="D6D5D5"/>
      </a:lt2>
      <a:accent1>
        <a:srgbClr val="888B8D"/>
      </a:accent1>
      <a:accent2>
        <a:srgbClr val="307FE2"/>
      </a:accent2>
      <a:accent3>
        <a:srgbClr val="EDF0F4"/>
      </a:accent3>
      <a:accent4>
        <a:srgbClr val="ECFBFB"/>
      </a:accent4>
      <a:accent5>
        <a:srgbClr val="DBE8ED"/>
      </a:accent5>
      <a:accent6>
        <a:srgbClr val="F2F2F2"/>
      </a:accent6>
      <a:hlink>
        <a:srgbClr val="307FE2"/>
      </a:hlink>
      <a:folHlink>
        <a:srgbClr val="FF00FF"/>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257</TotalTime>
  <Words>2610</Words>
  <Application>Microsoft Office PowerPoint</Application>
  <PresentationFormat>Widescreen</PresentationFormat>
  <Paragraphs>483</Paragraphs>
  <Slides>42</Slides>
  <Notes>20</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42</vt:i4>
      </vt:variant>
    </vt:vector>
  </HeadingPairs>
  <TitlesOfParts>
    <vt:vector size="54" baseType="lpstr">
      <vt:lpstr>Aptos</vt:lpstr>
      <vt:lpstr>Arial</vt:lpstr>
      <vt:lpstr>AvenirNext LT Pro Medium</vt:lpstr>
      <vt:lpstr>Borgia Pro</vt:lpstr>
      <vt:lpstr>Calibri</vt:lpstr>
      <vt:lpstr>Calibri Light</vt:lpstr>
      <vt:lpstr>Comic Sans MS</vt:lpstr>
      <vt:lpstr>Georgia</vt:lpstr>
      <vt:lpstr>Open Sans</vt:lpstr>
      <vt:lpstr>Open Sans ExtraBold</vt:lpstr>
      <vt:lpstr>Warm Institutional Editorial</vt:lpstr>
      <vt:lpstr>Retrospect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Diocese of Des Moines  Business Managers Meeting Risk Management</vt:lpstr>
      <vt:lpstr>PowerPoint Presentation</vt:lpstr>
      <vt:lpstr>PowerPoint Presentation</vt:lpstr>
      <vt:lpstr>Inspections</vt:lpstr>
      <vt:lpstr>Inspections</vt:lpstr>
      <vt:lpstr>Common Slip, Trip &amp; Fall Hazards</vt:lpstr>
      <vt:lpstr>Preventing Slip, Trip &amp; Falls</vt:lpstr>
      <vt:lpstr>Transportation</vt:lpstr>
      <vt:lpstr>PowerPoint Presentation</vt:lpstr>
      <vt:lpstr>11-15 Passenger Vans Prohibited</vt:lpstr>
      <vt:lpstr>Why is Contract review important?</vt:lpstr>
      <vt:lpstr>Examples of when contract review is recommended </vt:lpstr>
      <vt:lpstr>Beyond Construction – Broader Contract Awareness</vt:lpstr>
      <vt:lpstr>    Within our scope:</vt:lpstr>
      <vt:lpstr>Beyond our scope:</vt:lpstr>
      <vt:lpstr>CMG addendums/sample contracts</vt:lpstr>
      <vt:lpstr>Benefits to Using Our Addendums</vt:lpstr>
      <vt:lpstr>Certificate of Insurance (COI)</vt:lpstr>
      <vt:lpstr>Additional Insured Status</vt:lpstr>
      <vt:lpstr>Available Training Resources</vt:lpstr>
      <vt:lpstr>Claims</vt:lpstr>
      <vt:lpstr>Travelers BoilerRE</vt:lpstr>
      <vt:lpstr>PowerPoint Presentation</vt:lpstr>
      <vt:lpstr>  Andrea Penka – Property Claim Manager Scott Oligmueller – Loss Control Representative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Andrea Penka</dc:creator>
  <cp:lastModifiedBy>Scott Oligmueller</cp:lastModifiedBy>
  <cp:revision>10</cp:revision>
  <dcterms:created xsi:type="dcterms:W3CDTF">2026-08-27T19:05:57Z</dcterms:created>
  <dcterms:modified xsi:type="dcterms:W3CDTF">2026-09-16T14:59:56Z</dcterms:modified>
</cp:coreProperties>
</file>